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2" r:id="rId2"/>
    <p:sldId id="256" r:id="rId3"/>
    <p:sldId id="258" r:id="rId4"/>
    <p:sldId id="259" r:id="rId5"/>
    <p:sldId id="257" r:id="rId6"/>
    <p:sldId id="262" r:id="rId7"/>
    <p:sldId id="269" r:id="rId8"/>
    <p:sldId id="273" r:id="rId9"/>
    <p:sldId id="260" r:id="rId10"/>
    <p:sldId id="263" r:id="rId11"/>
    <p:sldId id="267" r:id="rId12"/>
    <p:sldId id="268" r:id="rId13"/>
    <p:sldId id="264" r:id="rId14"/>
    <p:sldId id="265" r:id="rId15"/>
    <p:sldId id="270" r:id="rId16"/>
    <p:sldId id="271" r:id="rId17"/>
    <p:sldId id="261" r:id="rId18"/>
    <p:sldId id="274" r:id="rId19"/>
  </p:sldIdLst>
  <p:sldSz cx="12192000" cy="6858000"/>
  <p:notesSz cx="6858000" cy="93138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94" autoAdjust="0"/>
    <p:restoredTop sz="94660"/>
  </p:normalViewPr>
  <p:slideViewPr>
    <p:cSldViewPr snapToGrid="0">
      <p:cViewPr varScale="1">
        <p:scale>
          <a:sx n="72" d="100"/>
          <a:sy n="72" d="100"/>
        </p:scale>
        <p:origin x="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73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7311"/>
          </a:xfrm>
          <a:prstGeom prst="rect">
            <a:avLst/>
          </a:prstGeom>
        </p:spPr>
        <p:txBody>
          <a:bodyPr vert="horz" lIns="91440" tIns="45720" rIns="91440" bIns="45720" rtlCol="0"/>
          <a:lstStyle>
            <a:lvl1pPr algn="r">
              <a:defRPr sz="1200"/>
            </a:lvl1pPr>
          </a:lstStyle>
          <a:p>
            <a:fld id="{44F04A1D-7BA9-4373-BC23-064F714DF750}" type="datetimeFigureOut">
              <a:rPr lang="en-US" smtClean="0"/>
              <a:t>5/2/2016</a:t>
            </a:fld>
            <a:endParaRPr lang="en-US"/>
          </a:p>
        </p:txBody>
      </p:sp>
      <p:sp>
        <p:nvSpPr>
          <p:cNvPr id="4" name="Slide Image Placeholder 3"/>
          <p:cNvSpPr>
            <a:spLocks noGrp="1" noRot="1" noChangeAspect="1"/>
          </p:cNvSpPr>
          <p:nvPr>
            <p:ph type="sldImg" idx="2"/>
          </p:nvPr>
        </p:nvSpPr>
        <p:spPr>
          <a:xfrm>
            <a:off x="635000" y="1163638"/>
            <a:ext cx="5588000" cy="31432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82296"/>
            <a:ext cx="5486400" cy="36673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6554"/>
            <a:ext cx="2971800" cy="46731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4"/>
            <a:ext cx="2971800" cy="467310"/>
          </a:xfrm>
          <a:prstGeom prst="rect">
            <a:avLst/>
          </a:prstGeom>
        </p:spPr>
        <p:txBody>
          <a:bodyPr vert="horz" lIns="91440" tIns="45720" rIns="91440" bIns="45720" rtlCol="0" anchor="b"/>
          <a:lstStyle>
            <a:lvl1pPr algn="r">
              <a:defRPr sz="1200"/>
            </a:lvl1pPr>
          </a:lstStyle>
          <a:p>
            <a:fld id="{69AFD90C-4BFF-4AA0-8D87-FA12EE7EB6A3}" type="slidenum">
              <a:rPr lang="en-US" smtClean="0"/>
              <a:t>‹#›</a:t>
            </a:fld>
            <a:endParaRPr lang="en-US"/>
          </a:p>
        </p:txBody>
      </p:sp>
    </p:spTree>
    <p:extLst>
      <p:ext uri="{BB962C8B-B14F-4D97-AF65-F5344CB8AC3E}">
        <p14:creationId xmlns:p14="http://schemas.microsoft.com/office/powerpoint/2010/main" val="1027877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AFD90C-4BFF-4AA0-8D87-FA12EE7EB6A3}" type="slidenum">
              <a:rPr lang="en-US" smtClean="0"/>
              <a:t>6</a:t>
            </a:fld>
            <a:endParaRPr lang="en-US"/>
          </a:p>
        </p:txBody>
      </p:sp>
    </p:spTree>
    <p:extLst>
      <p:ext uri="{BB962C8B-B14F-4D97-AF65-F5344CB8AC3E}">
        <p14:creationId xmlns:p14="http://schemas.microsoft.com/office/powerpoint/2010/main" val="28857233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F16DE65-40E2-4CD6-9803-42F4E91BBCC6}"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4A7A1-F498-445C-BDFB-FE7843BA388E}" type="slidenum">
              <a:rPr lang="en-US" smtClean="0"/>
              <a:t>‹#›</a:t>
            </a:fld>
            <a:endParaRPr lang="en-US"/>
          </a:p>
        </p:txBody>
      </p:sp>
    </p:spTree>
    <p:extLst>
      <p:ext uri="{BB962C8B-B14F-4D97-AF65-F5344CB8AC3E}">
        <p14:creationId xmlns:p14="http://schemas.microsoft.com/office/powerpoint/2010/main" val="204308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16DE65-40E2-4CD6-9803-42F4E91BBCC6}"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4A7A1-F498-445C-BDFB-FE7843BA388E}" type="slidenum">
              <a:rPr lang="en-US" smtClean="0"/>
              <a:t>‹#›</a:t>
            </a:fld>
            <a:endParaRPr lang="en-US"/>
          </a:p>
        </p:txBody>
      </p:sp>
    </p:spTree>
    <p:extLst>
      <p:ext uri="{BB962C8B-B14F-4D97-AF65-F5344CB8AC3E}">
        <p14:creationId xmlns:p14="http://schemas.microsoft.com/office/powerpoint/2010/main" val="23454913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16DE65-40E2-4CD6-9803-42F4E91BBCC6}"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4A7A1-F498-445C-BDFB-FE7843BA388E}" type="slidenum">
              <a:rPr lang="en-US" smtClean="0"/>
              <a:t>‹#›</a:t>
            </a:fld>
            <a:endParaRPr lang="en-US"/>
          </a:p>
        </p:txBody>
      </p:sp>
    </p:spTree>
    <p:extLst>
      <p:ext uri="{BB962C8B-B14F-4D97-AF65-F5344CB8AC3E}">
        <p14:creationId xmlns:p14="http://schemas.microsoft.com/office/powerpoint/2010/main" val="3894669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F16DE65-40E2-4CD6-9803-42F4E91BBCC6}"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4A7A1-F498-445C-BDFB-FE7843BA388E}" type="slidenum">
              <a:rPr lang="en-US" smtClean="0"/>
              <a:t>‹#›</a:t>
            </a:fld>
            <a:endParaRPr lang="en-US"/>
          </a:p>
        </p:txBody>
      </p:sp>
    </p:spTree>
    <p:extLst>
      <p:ext uri="{BB962C8B-B14F-4D97-AF65-F5344CB8AC3E}">
        <p14:creationId xmlns:p14="http://schemas.microsoft.com/office/powerpoint/2010/main" val="877445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F16DE65-40E2-4CD6-9803-42F4E91BBCC6}"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2C4A7A1-F498-445C-BDFB-FE7843BA388E}" type="slidenum">
              <a:rPr lang="en-US" smtClean="0"/>
              <a:t>‹#›</a:t>
            </a:fld>
            <a:endParaRPr lang="en-US"/>
          </a:p>
        </p:txBody>
      </p:sp>
    </p:spTree>
    <p:extLst>
      <p:ext uri="{BB962C8B-B14F-4D97-AF65-F5344CB8AC3E}">
        <p14:creationId xmlns:p14="http://schemas.microsoft.com/office/powerpoint/2010/main" val="1835708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F16DE65-40E2-4CD6-9803-42F4E91BBCC6}"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4A7A1-F498-445C-BDFB-FE7843BA388E}" type="slidenum">
              <a:rPr lang="en-US" smtClean="0"/>
              <a:t>‹#›</a:t>
            </a:fld>
            <a:endParaRPr lang="en-US"/>
          </a:p>
        </p:txBody>
      </p:sp>
    </p:spTree>
    <p:extLst>
      <p:ext uri="{BB962C8B-B14F-4D97-AF65-F5344CB8AC3E}">
        <p14:creationId xmlns:p14="http://schemas.microsoft.com/office/powerpoint/2010/main" val="1895916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F16DE65-40E2-4CD6-9803-42F4E91BBCC6}" type="datetimeFigureOut">
              <a:rPr lang="en-US" smtClean="0"/>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2C4A7A1-F498-445C-BDFB-FE7843BA388E}" type="slidenum">
              <a:rPr lang="en-US" smtClean="0"/>
              <a:t>‹#›</a:t>
            </a:fld>
            <a:endParaRPr lang="en-US"/>
          </a:p>
        </p:txBody>
      </p:sp>
    </p:spTree>
    <p:extLst>
      <p:ext uri="{BB962C8B-B14F-4D97-AF65-F5344CB8AC3E}">
        <p14:creationId xmlns:p14="http://schemas.microsoft.com/office/powerpoint/2010/main" val="22755716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F16DE65-40E2-4CD6-9803-42F4E91BBCC6}" type="datetimeFigureOut">
              <a:rPr lang="en-US" smtClean="0"/>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2C4A7A1-F498-445C-BDFB-FE7843BA388E}" type="slidenum">
              <a:rPr lang="en-US" smtClean="0"/>
              <a:t>‹#›</a:t>
            </a:fld>
            <a:endParaRPr lang="en-US"/>
          </a:p>
        </p:txBody>
      </p:sp>
    </p:spTree>
    <p:extLst>
      <p:ext uri="{BB962C8B-B14F-4D97-AF65-F5344CB8AC3E}">
        <p14:creationId xmlns:p14="http://schemas.microsoft.com/office/powerpoint/2010/main" val="1009063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16DE65-40E2-4CD6-9803-42F4E91BBCC6}" type="datetimeFigureOut">
              <a:rPr lang="en-US" smtClean="0"/>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2C4A7A1-F498-445C-BDFB-FE7843BA388E}" type="slidenum">
              <a:rPr lang="en-US" smtClean="0"/>
              <a:t>‹#›</a:t>
            </a:fld>
            <a:endParaRPr lang="en-US"/>
          </a:p>
        </p:txBody>
      </p:sp>
    </p:spTree>
    <p:extLst>
      <p:ext uri="{BB962C8B-B14F-4D97-AF65-F5344CB8AC3E}">
        <p14:creationId xmlns:p14="http://schemas.microsoft.com/office/powerpoint/2010/main" val="3453241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6DE65-40E2-4CD6-9803-42F4E91BBCC6}"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4A7A1-F498-445C-BDFB-FE7843BA388E}" type="slidenum">
              <a:rPr lang="en-US" smtClean="0"/>
              <a:t>‹#›</a:t>
            </a:fld>
            <a:endParaRPr lang="en-US"/>
          </a:p>
        </p:txBody>
      </p:sp>
    </p:spTree>
    <p:extLst>
      <p:ext uri="{BB962C8B-B14F-4D97-AF65-F5344CB8AC3E}">
        <p14:creationId xmlns:p14="http://schemas.microsoft.com/office/powerpoint/2010/main" val="2853547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F16DE65-40E2-4CD6-9803-42F4E91BBCC6}"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2C4A7A1-F498-445C-BDFB-FE7843BA388E}" type="slidenum">
              <a:rPr lang="en-US" smtClean="0"/>
              <a:t>‹#›</a:t>
            </a:fld>
            <a:endParaRPr lang="en-US"/>
          </a:p>
        </p:txBody>
      </p:sp>
    </p:spTree>
    <p:extLst>
      <p:ext uri="{BB962C8B-B14F-4D97-AF65-F5344CB8AC3E}">
        <p14:creationId xmlns:p14="http://schemas.microsoft.com/office/powerpoint/2010/main" val="1626840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16DE65-40E2-4CD6-9803-42F4E91BBCC6}" type="datetimeFigureOut">
              <a:rPr lang="en-US" smtClean="0"/>
              <a:t>5/2/2016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C4A7A1-F498-445C-BDFB-FE7843BA388E}" type="slidenum">
              <a:rPr lang="en-US" smtClean="0"/>
              <a:t>‹#›</a:t>
            </a:fld>
            <a:endParaRPr lang="en-US"/>
          </a:p>
        </p:txBody>
      </p:sp>
    </p:spTree>
    <p:extLst>
      <p:ext uri="{BB962C8B-B14F-4D97-AF65-F5344CB8AC3E}">
        <p14:creationId xmlns:p14="http://schemas.microsoft.com/office/powerpoint/2010/main" val="4202942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mailto:tmcneill@nccommerce.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www.bizjournals.com/triad/search/results?q=Scott%20Saylor" TargetMode="External"/><Relationship Id="rId2" Type="http://schemas.openxmlformats.org/officeDocument/2006/relationships/hyperlink" Target="http://www.bizjournals.com/triad/news/2016/04/07/supporters-to-begin-marketing-greensbororandolph.html#i1" TargetMode="External"/><Relationship Id="rId1" Type="http://schemas.openxmlformats.org/officeDocument/2006/relationships/slideLayout" Target="../slideLayouts/slideLayout7.xml"/><Relationship Id="rId4" Type="http://schemas.openxmlformats.org/officeDocument/2006/relationships/hyperlink" Target="http://www.bizjournals.com/triad/news/2016/01/05/nc-railroad-co-to-purchase-875-acres-within-triad.html"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4554" y="313610"/>
            <a:ext cx="2471670" cy="600790"/>
          </a:xfrm>
        </p:spPr>
        <p:txBody>
          <a:bodyPr>
            <a:normAutofit fontScale="90000"/>
          </a:bodyPr>
          <a:lstStyle/>
          <a:p>
            <a:r>
              <a:rPr lang="en-US" dirty="0" smtClean="0"/>
              <a:t>Location</a:t>
            </a:r>
            <a:endParaRPr lang="en-US" dirty="0"/>
          </a:p>
        </p:txBody>
      </p:sp>
      <p:pic>
        <p:nvPicPr>
          <p:cNvPr id="3" name="Picture 2"/>
          <p:cNvPicPr>
            <a:picLocks noChangeAspect="1"/>
          </p:cNvPicPr>
          <p:nvPr/>
        </p:nvPicPr>
        <p:blipFill>
          <a:blip r:embed="rId2"/>
          <a:stretch>
            <a:fillRect/>
          </a:stretch>
        </p:blipFill>
        <p:spPr>
          <a:xfrm>
            <a:off x="1621294" y="914400"/>
            <a:ext cx="8269679" cy="5596292"/>
          </a:xfrm>
          <a:prstGeom prst="rect">
            <a:avLst/>
          </a:prstGeom>
        </p:spPr>
      </p:pic>
    </p:spTree>
    <p:extLst>
      <p:ext uri="{BB962C8B-B14F-4D97-AF65-F5344CB8AC3E}">
        <p14:creationId xmlns:p14="http://schemas.microsoft.com/office/powerpoint/2010/main" val="4026493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891" y="1029937"/>
            <a:ext cx="12134476" cy="3416320"/>
          </a:xfrm>
          <a:prstGeom prst="rect">
            <a:avLst/>
          </a:prstGeom>
          <a:noFill/>
        </p:spPr>
        <p:txBody>
          <a:bodyPr wrap="none" rtlCol="0">
            <a:spAutoFit/>
          </a:bodyPr>
          <a:lstStyle/>
          <a:p>
            <a:r>
              <a:rPr lang="en-US" dirty="0" smtClean="0"/>
              <a:t>Greensboro Randolph </a:t>
            </a:r>
            <a:r>
              <a:rPr lang="en-US" dirty="0" err="1" smtClean="0"/>
              <a:t>Megasite</a:t>
            </a:r>
            <a:r>
              <a:rPr lang="en-US" dirty="0" smtClean="0"/>
              <a:t> Accreditation Process</a:t>
            </a:r>
          </a:p>
          <a:p>
            <a:pPr lvl="1"/>
            <a:r>
              <a:rPr lang="en-US" b="1" dirty="0"/>
              <a:t>Wetlands-T</a:t>
            </a:r>
            <a:r>
              <a:rPr lang="en-US" dirty="0"/>
              <a:t>he unnamed tributaries on the project site drains to Dobson Lake and later into Sandy Creek. </a:t>
            </a:r>
            <a:endParaRPr lang="en-US" dirty="0" smtClean="0"/>
          </a:p>
          <a:p>
            <a:pPr lvl="1"/>
            <a:r>
              <a:rPr lang="en-US" dirty="0" smtClean="0"/>
              <a:t>According </a:t>
            </a:r>
            <a:r>
              <a:rPr lang="en-US" dirty="0"/>
              <a:t>to the NCDENR-DWR, Sandy Creek is classified as WS-III and is not listed on the most recent 303(d) list </a:t>
            </a:r>
            <a:endParaRPr lang="en-US" dirty="0" smtClean="0"/>
          </a:p>
          <a:p>
            <a:pPr lvl="1"/>
            <a:r>
              <a:rPr lang="en-US" dirty="0" smtClean="0"/>
              <a:t>of </a:t>
            </a:r>
            <a:r>
              <a:rPr lang="en-US" dirty="0"/>
              <a:t>impaired waters. Therefore, state mandated buffers are not required along streams. </a:t>
            </a:r>
            <a:endParaRPr lang="en-US" dirty="0" smtClean="0"/>
          </a:p>
          <a:p>
            <a:pPr lvl="1"/>
            <a:r>
              <a:rPr lang="en-US" dirty="0" smtClean="0"/>
              <a:t>Randolph </a:t>
            </a:r>
            <a:r>
              <a:rPr lang="en-US" dirty="0"/>
              <a:t>County (or portions of Randolph County) may also be subject to local Randleman Watershed requirements. </a:t>
            </a:r>
            <a:endParaRPr lang="en-US" dirty="0" smtClean="0"/>
          </a:p>
          <a:p>
            <a:pPr lvl="1"/>
            <a:r>
              <a:rPr lang="en-US" dirty="0" smtClean="0"/>
              <a:t>ECS </a:t>
            </a:r>
            <a:r>
              <a:rPr lang="en-US" dirty="0"/>
              <a:t>recommends consultation with a county civil engineer to determine if mandatory vegetative </a:t>
            </a:r>
            <a:r>
              <a:rPr lang="en-US" dirty="0" smtClean="0"/>
              <a:t>buffers</a:t>
            </a:r>
          </a:p>
          <a:p>
            <a:pPr lvl="1"/>
            <a:r>
              <a:rPr lang="en-US" dirty="0" smtClean="0"/>
              <a:t> </a:t>
            </a:r>
            <a:r>
              <a:rPr lang="en-US" dirty="0"/>
              <a:t>and/or regulated development (impervious surfaces) setbacks are required adjacent to surface waters as a </a:t>
            </a:r>
            <a:endParaRPr lang="en-US" dirty="0" smtClean="0"/>
          </a:p>
          <a:p>
            <a:pPr lvl="1"/>
            <a:r>
              <a:rPr lang="en-US" dirty="0" smtClean="0"/>
              <a:t>result </a:t>
            </a:r>
            <a:r>
              <a:rPr lang="en-US" dirty="0"/>
              <a:t>of local storm water requirements. Additional Considerations The site is located in the Sandy Creek </a:t>
            </a:r>
            <a:endParaRPr lang="en-US" dirty="0" smtClean="0"/>
          </a:p>
          <a:p>
            <a:pPr lvl="1"/>
            <a:r>
              <a:rPr lang="en-US" dirty="0" smtClean="0"/>
              <a:t>Watershed</a:t>
            </a:r>
            <a:r>
              <a:rPr lang="en-US" dirty="0"/>
              <a:t>, which is part of the Cape Fear River Basin. There are no state mandated buffer rules in effect for </a:t>
            </a:r>
            <a:endParaRPr lang="en-US" dirty="0" smtClean="0"/>
          </a:p>
          <a:p>
            <a:pPr lvl="1"/>
            <a:r>
              <a:rPr lang="en-US" dirty="0" smtClean="0"/>
              <a:t>this </a:t>
            </a:r>
            <a:r>
              <a:rPr lang="en-US" dirty="0"/>
              <a:t>watershed at this time. ECS recommends that erosion control measures and best management practices are </a:t>
            </a:r>
            <a:endParaRPr lang="en-US" dirty="0" smtClean="0"/>
          </a:p>
          <a:p>
            <a:pPr lvl="1"/>
            <a:r>
              <a:rPr lang="en-US" dirty="0" smtClean="0"/>
              <a:t>installed </a:t>
            </a:r>
            <a:r>
              <a:rPr lang="en-US" dirty="0"/>
              <a:t>and implemented on-site prior to earth moving activities. </a:t>
            </a:r>
            <a:endParaRPr lang="en-US" dirty="0" smtClean="0"/>
          </a:p>
          <a:p>
            <a:endParaRPr lang="en-US" dirty="0"/>
          </a:p>
        </p:txBody>
      </p:sp>
    </p:spTree>
    <p:extLst>
      <p:ext uri="{BB962C8B-B14F-4D97-AF65-F5344CB8AC3E}">
        <p14:creationId xmlns:p14="http://schemas.microsoft.com/office/powerpoint/2010/main" val="3204950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3596" y="244698"/>
            <a:ext cx="5844805" cy="369332"/>
          </a:xfrm>
          <a:prstGeom prst="rect">
            <a:avLst/>
          </a:prstGeom>
          <a:noFill/>
        </p:spPr>
        <p:txBody>
          <a:bodyPr wrap="none" rtlCol="0">
            <a:spAutoFit/>
          </a:bodyPr>
          <a:lstStyle/>
          <a:p>
            <a:r>
              <a:rPr lang="en-US" b="1" dirty="0"/>
              <a:t>Ten </a:t>
            </a:r>
            <a:r>
              <a:rPr lang="en-US" b="1" dirty="0" err="1"/>
              <a:t>megasites</a:t>
            </a:r>
            <a:r>
              <a:rPr lang="en-US" b="1" dirty="0"/>
              <a:t> in the South for the next 'Big </a:t>
            </a:r>
            <a:r>
              <a:rPr lang="en-US" b="1" dirty="0" smtClean="0"/>
              <a:t>Kahuna‘ - 2012</a:t>
            </a:r>
            <a:r>
              <a:rPr lang="en-US" dirty="0" smtClean="0"/>
              <a:t> </a:t>
            </a:r>
            <a:endParaRPr lang="en-US" dirty="0"/>
          </a:p>
        </p:txBody>
      </p:sp>
      <p:pic>
        <p:nvPicPr>
          <p:cNvPr id="4" name="Picture 3"/>
          <p:cNvPicPr>
            <a:picLocks noChangeAspect="1"/>
          </p:cNvPicPr>
          <p:nvPr/>
        </p:nvPicPr>
        <p:blipFill>
          <a:blip r:embed="rId2"/>
          <a:stretch>
            <a:fillRect/>
          </a:stretch>
        </p:blipFill>
        <p:spPr>
          <a:xfrm>
            <a:off x="1265375" y="772732"/>
            <a:ext cx="8969238" cy="5955409"/>
          </a:xfrm>
          <a:prstGeom prst="rect">
            <a:avLst/>
          </a:prstGeom>
        </p:spPr>
      </p:pic>
      <p:sp>
        <p:nvSpPr>
          <p:cNvPr id="5" name="5-Point Star 4"/>
          <p:cNvSpPr/>
          <p:nvPr/>
        </p:nvSpPr>
        <p:spPr>
          <a:xfrm>
            <a:off x="5653825" y="901521"/>
            <a:ext cx="193183" cy="1674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5-Point Star 5"/>
          <p:cNvSpPr/>
          <p:nvPr/>
        </p:nvSpPr>
        <p:spPr>
          <a:xfrm>
            <a:off x="8665334" y="2998631"/>
            <a:ext cx="193183" cy="1674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5-Point Star 6"/>
          <p:cNvSpPr/>
          <p:nvPr/>
        </p:nvSpPr>
        <p:spPr>
          <a:xfrm>
            <a:off x="7787425" y="2981321"/>
            <a:ext cx="193183" cy="1674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5-Point Star 7"/>
          <p:cNvSpPr/>
          <p:nvPr/>
        </p:nvSpPr>
        <p:spPr>
          <a:xfrm>
            <a:off x="7677953" y="3273103"/>
            <a:ext cx="193183" cy="1674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3625402" y="1536741"/>
            <a:ext cx="193183" cy="1674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5-Point Star 9"/>
          <p:cNvSpPr/>
          <p:nvPr/>
        </p:nvSpPr>
        <p:spPr>
          <a:xfrm>
            <a:off x="3966692" y="4726270"/>
            <a:ext cx="154548" cy="154824"/>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5-Point Star 10"/>
          <p:cNvSpPr/>
          <p:nvPr/>
        </p:nvSpPr>
        <p:spPr>
          <a:xfrm>
            <a:off x="6888152" y="4881094"/>
            <a:ext cx="193183" cy="1674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5-Point Star 11"/>
          <p:cNvSpPr/>
          <p:nvPr/>
        </p:nvSpPr>
        <p:spPr>
          <a:xfrm>
            <a:off x="4050405" y="1525733"/>
            <a:ext cx="193183" cy="1674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5-Point Star 12"/>
          <p:cNvSpPr/>
          <p:nvPr/>
        </p:nvSpPr>
        <p:spPr>
          <a:xfrm>
            <a:off x="8921809" y="1540621"/>
            <a:ext cx="193183" cy="1674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7251879" y="2871712"/>
            <a:ext cx="193183" cy="167425"/>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7871136" y="2828505"/>
            <a:ext cx="188888" cy="126919"/>
          </a:xfrm>
          <a:prstGeom prst="triangl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p:cNvSpPr/>
          <p:nvPr/>
        </p:nvSpPr>
        <p:spPr>
          <a:xfrm>
            <a:off x="7256174" y="3313609"/>
            <a:ext cx="188888" cy="126919"/>
          </a:xfrm>
          <a:prstGeom prst="triangl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p:nvSpPr>
        <p:spPr>
          <a:xfrm>
            <a:off x="6913811" y="2903494"/>
            <a:ext cx="188888" cy="126919"/>
          </a:xfrm>
          <a:prstGeom prst="triangle">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418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4118" y="1442434"/>
            <a:ext cx="12073334" cy="4340180"/>
          </a:xfrm>
          <a:prstGeom prst="rect">
            <a:avLst/>
          </a:prstGeom>
        </p:spPr>
      </p:pic>
      <p:sp>
        <p:nvSpPr>
          <p:cNvPr id="3" name="TextBox 2"/>
          <p:cNvSpPr txBox="1"/>
          <p:nvPr/>
        </p:nvSpPr>
        <p:spPr>
          <a:xfrm>
            <a:off x="3322749" y="785611"/>
            <a:ext cx="3405291" cy="369332"/>
          </a:xfrm>
          <a:prstGeom prst="rect">
            <a:avLst/>
          </a:prstGeom>
          <a:noFill/>
        </p:spPr>
        <p:txBody>
          <a:bodyPr wrap="none" rtlCol="0">
            <a:spAutoFit/>
          </a:bodyPr>
          <a:lstStyle/>
          <a:p>
            <a:r>
              <a:rPr lang="en-US" b="1" dirty="0" smtClean="0"/>
              <a:t>North Carolina Sites January 2013</a:t>
            </a:r>
            <a:endParaRPr lang="en-US" b="1" dirty="0"/>
          </a:p>
        </p:txBody>
      </p:sp>
      <p:sp>
        <p:nvSpPr>
          <p:cNvPr id="4" name="TextBox 3"/>
          <p:cNvSpPr txBox="1"/>
          <p:nvPr/>
        </p:nvSpPr>
        <p:spPr>
          <a:xfrm>
            <a:off x="10097037" y="1803042"/>
            <a:ext cx="652743" cy="369332"/>
          </a:xfrm>
          <a:prstGeom prst="rect">
            <a:avLst/>
          </a:prstGeom>
          <a:solidFill>
            <a:srgbClr val="FFFF00"/>
          </a:solidFill>
        </p:spPr>
        <p:txBody>
          <a:bodyPr wrap="none" rtlCol="0">
            <a:spAutoFit/>
          </a:bodyPr>
          <a:lstStyle/>
          <a:p>
            <a:r>
              <a:rPr lang="en-US" b="1" dirty="0" smtClean="0">
                <a:solidFill>
                  <a:srgbClr val="FF0000"/>
                </a:solidFill>
              </a:rPr>
              <a:t>5915</a:t>
            </a:r>
            <a:endParaRPr lang="en-US" b="1" dirty="0">
              <a:solidFill>
                <a:srgbClr val="FF0000"/>
              </a:solidFill>
            </a:endParaRPr>
          </a:p>
        </p:txBody>
      </p:sp>
      <p:sp>
        <p:nvSpPr>
          <p:cNvPr id="7" name="TextBox 6"/>
          <p:cNvSpPr txBox="1"/>
          <p:nvPr/>
        </p:nvSpPr>
        <p:spPr>
          <a:xfrm>
            <a:off x="3140299" y="3260432"/>
            <a:ext cx="652743" cy="369332"/>
          </a:xfrm>
          <a:prstGeom prst="rect">
            <a:avLst/>
          </a:prstGeom>
          <a:solidFill>
            <a:srgbClr val="FFFF00"/>
          </a:solidFill>
        </p:spPr>
        <p:txBody>
          <a:bodyPr wrap="none" rtlCol="0">
            <a:spAutoFit/>
          </a:bodyPr>
          <a:lstStyle/>
          <a:p>
            <a:r>
              <a:rPr lang="en-US" b="1" dirty="0" smtClean="0">
                <a:solidFill>
                  <a:srgbClr val="FF0000"/>
                </a:solidFill>
              </a:rPr>
              <a:t>1000</a:t>
            </a:r>
            <a:endParaRPr lang="en-US" b="1" dirty="0">
              <a:solidFill>
                <a:srgbClr val="FF0000"/>
              </a:solidFill>
            </a:endParaRPr>
          </a:p>
        </p:txBody>
      </p:sp>
      <p:sp>
        <p:nvSpPr>
          <p:cNvPr id="8" name="TextBox 7"/>
          <p:cNvSpPr txBox="1"/>
          <p:nvPr/>
        </p:nvSpPr>
        <p:spPr>
          <a:xfrm>
            <a:off x="5909257" y="2560749"/>
            <a:ext cx="652743" cy="369332"/>
          </a:xfrm>
          <a:prstGeom prst="rect">
            <a:avLst/>
          </a:prstGeom>
          <a:solidFill>
            <a:srgbClr val="FFFF00"/>
          </a:solidFill>
        </p:spPr>
        <p:txBody>
          <a:bodyPr wrap="none" rtlCol="0">
            <a:spAutoFit/>
          </a:bodyPr>
          <a:lstStyle/>
          <a:p>
            <a:r>
              <a:rPr lang="en-US" b="1" dirty="0" smtClean="0">
                <a:solidFill>
                  <a:srgbClr val="FF0000"/>
                </a:solidFill>
              </a:rPr>
              <a:t>1500</a:t>
            </a:r>
            <a:endParaRPr lang="en-US" b="1" dirty="0">
              <a:solidFill>
                <a:srgbClr val="FF0000"/>
              </a:solidFill>
            </a:endParaRPr>
          </a:p>
        </p:txBody>
      </p:sp>
      <p:sp>
        <p:nvSpPr>
          <p:cNvPr id="9" name="TextBox 8"/>
          <p:cNvSpPr txBox="1"/>
          <p:nvPr/>
        </p:nvSpPr>
        <p:spPr>
          <a:xfrm>
            <a:off x="8922913" y="1803042"/>
            <a:ext cx="652743" cy="369332"/>
          </a:xfrm>
          <a:prstGeom prst="rect">
            <a:avLst/>
          </a:prstGeom>
          <a:solidFill>
            <a:srgbClr val="FFFF00"/>
          </a:solidFill>
        </p:spPr>
        <p:txBody>
          <a:bodyPr wrap="none" rtlCol="0">
            <a:spAutoFit/>
          </a:bodyPr>
          <a:lstStyle/>
          <a:p>
            <a:r>
              <a:rPr lang="en-US" b="1" dirty="0" smtClean="0">
                <a:solidFill>
                  <a:srgbClr val="FF0000"/>
                </a:solidFill>
              </a:rPr>
              <a:t>3943</a:t>
            </a:r>
            <a:endParaRPr lang="en-US" b="1" dirty="0">
              <a:solidFill>
                <a:srgbClr val="FF0000"/>
              </a:solidFill>
            </a:endParaRPr>
          </a:p>
        </p:txBody>
      </p:sp>
      <p:sp>
        <p:nvSpPr>
          <p:cNvPr id="10" name="TextBox 9"/>
          <p:cNvSpPr txBox="1"/>
          <p:nvPr/>
        </p:nvSpPr>
        <p:spPr>
          <a:xfrm>
            <a:off x="6401668" y="3863730"/>
            <a:ext cx="652743" cy="369332"/>
          </a:xfrm>
          <a:prstGeom prst="rect">
            <a:avLst/>
          </a:prstGeom>
          <a:solidFill>
            <a:srgbClr val="FFFF00"/>
          </a:solidFill>
        </p:spPr>
        <p:txBody>
          <a:bodyPr wrap="none" rtlCol="0">
            <a:spAutoFit/>
          </a:bodyPr>
          <a:lstStyle/>
          <a:p>
            <a:r>
              <a:rPr lang="en-US" b="1" dirty="0" smtClean="0">
                <a:solidFill>
                  <a:srgbClr val="FF0000"/>
                </a:solidFill>
              </a:rPr>
              <a:t>2000</a:t>
            </a:r>
            <a:endParaRPr lang="en-US" b="1" dirty="0">
              <a:solidFill>
                <a:srgbClr val="FF0000"/>
              </a:solidFill>
            </a:endParaRPr>
          </a:p>
        </p:txBody>
      </p:sp>
      <p:sp>
        <p:nvSpPr>
          <p:cNvPr id="11" name="TextBox 10"/>
          <p:cNvSpPr txBox="1"/>
          <p:nvPr/>
        </p:nvSpPr>
        <p:spPr>
          <a:xfrm>
            <a:off x="3314270" y="2376083"/>
            <a:ext cx="652743" cy="369332"/>
          </a:xfrm>
          <a:prstGeom prst="rect">
            <a:avLst/>
          </a:prstGeom>
          <a:solidFill>
            <a:srgbClr val="FFFF00"/>
          </a:solidFill>
        </p:spPr>
        <p:txBody>
          <a:bodyPr wrap="none" rtlCol="0">
            <a:spAutoFit/>
          </a:bodyPr>
          <a:lstStyle/>
          <a:p>
            <a:r>
              <a:rPr lang="en-US" b="1" dirty="0" smtClean="0">
                <a:solidFill>
                  <a:srgbClr val="FF0000"/>
                </a:solidFill>
              </a:rPr>
              <a:t>1200</a:t>
            </a:r>
            <a:endParaRPr lang="en-US" b="1" dirty="0">
              <a:solidFill>
                <a:srgbClr val="FF0000"/>
              </a:solidFill>
            </a:endParaRPr>
          </a:p>
        </p:txBody>
      </p:sp>
      <p:sp>
        <p:nvSpPr>
          <p:cNvPr id="12" name="TextBox 11"/>
          <p:cNvSpPr txBox="1"/>
          <p:nvPr/>
        </p:nvSpPr>
        <p:spPr>
          <a:xfrm>
            <a:off x="7918361" y="3243192"/>
            <a:ext cx="652743" cy="369332"/>
          </a:xfrm>
          <a:prstGeom prst="rect">
            <a:avLst/>
          </a:prstGeom>
          <a:solidFill>
            <a:srgbClr val="FFFF00"/>
          </a:solidFill>
        </p:spPr>
        <p:txBody>
          <a:bodyPr wrap="none" rtlCol="0">
            <a:spAutoFit/>
          </a:bodyPr>
          <a:lstStyle/>
          <a:p>
            <a:r>
              <a:rPr lang="en-US" b="1" dirty="0" smtClean="0">
                <a:solidFill>
                  <a:srgbClr val="FF0000"/>
                </a:solidFill>
              </a:rPr>
              <a:t>1161</a:t>
            </a:r>
            <a:endParaRPr lang="en-US" b="1" dirty="0">
              <a:solidFill>
                <a:srgbClr val="FF0000"/>
              </a:solidFill>
            </a:endParaRPr>
          </a:p>
        </p:txBody>
      </p:sp>
      <p:sp>
        <p:nvSpPr>
          <p:cNvPr id="13" name="TextBox 12"/>
          <p:cNvSpPr txBox="1"/>
          <p:nvPr/>
        </p:nvSpPr>
        <p:spPr>
          <a:xfrm>
            <a:off x="8210495" y="1820282"/>
            <a:ext cx="652743" cy="369332"/>
          </a:xfrm>
          <a:prstGeom prst="rect">
            <a:avLst/>
          </a:prstGeom>
          <a:solidFill>
            <a:srgbClr val="FFFF00"/>
          </a:solidFill>
        </p:spPr>
        <p:txBody>
          <a:bodyPr wrap="none" rtlCol="0">
            <a:spAutoFit/>
          </a:bodyPr>
          <a:lstStyle/>
          <a:p>
            <a:r>
              <a:rPr lang="en-US" b="1" dirty="0" smtClean="0">
                <a:solidFill>
                  <a:srgbClr val="FF0000"/>
                </a:solidFill>
              </a:rPr>
              <a:t>1688</a:t>
            </a:r>
            <a:endParaRPr lang="en-US" b="1" dirty="0">
              <a:solidFill>
                <a:srgbClr val="FF0000"/>
              </a:solidFill>
            </a:endParaRPr>
          </a:p>
        </p:txBody>
      </p:sp>
      <p:sp>
        <p:nvSpPr>
          <p:cNvPr id="14" name="TextBox 13"/>
          <p:cNvSpPr txBox="1"/>
          <p:nvPr/>
        </p:nvSpPr>
        <p:spPr>
          <a:xfrm>
            <a:off x="8716982" y="2446848"/>
            <a:ext cx="652743" cy="369332"/>
          </a:xfrm>
          <a:prstGeom prst="rect">
            <a:avLst/>
          </a:prstGeom>
          <a:solidFill>
            <a:srgbClr val="FFFF00"/>
          </a:solidFill>
        </p:spPr>
        <p:txBody>
          <a:bodyPr wrap="none" rtlCol="0">
            <a:spAutoFit/>
          </a:bodyPr>
          <a:lstStyle/>
          <a:p>
            <a:r>
              <a:rPr lang="en-US" b="1" dirty="0" smtClean="0">
                <a:solidFill>
                  <a:srgbClr val="FF0000"/>
                </a:solidFill>
              </a:rPr>
              <a:t>1307</a:t>
            </a:r>
            <a:endParaRPr lang="en-US" b="1" dirty="0">
              <a:solidFill>
                <a:srgbClr val="FF0000"/>
              </a:solidFill>
            </a:endParaRPr>
          </a:p>
        </p:txBody>
      </p:sp>
      <p:sp>
        <p:nvSpPr>
          <p:cNvPr id="15" name="TextBox 14"/>
          <p:cNvSpPr txBox="1"/>
          <p:nvPr/>
        </p:nvSpPr>
        <p:spPr>
          <a:xfrm>
            <a:off x="7961397" y="2531737"/>
            <a:ext cx="652743" cy="369332"/>
          </a:xfrm>
          <a:prstGeom prst="rect">
            <a:avLst/>
          </a:prstGeom>
          <a:solidFill>
            <a:srgbClr val="FFFF00"/>
          </a:solidFill>
        </p:spPr>
        <p:txBody>
          <a:bodyPr wrap="none" rtlCol="0">
            <a:spAutoFit/>
          </a:bodyPr>
          <a:lstStyle/>
          <a:p>
            <a:r>
              <a:rPr lang="en-US" b="1" dirty="0" smtClean="0">
                <a:solidFill>
                  <a:srgbClr val="FF0000"/>
                </a:solidFill>
              </a:rPr>
              <a:t>1315</a:t>
            </a:r>
            <a:endParaRPr lang="en-US" b="1" dirty="0">
              <a:solidFill>
                <a:srgbClr val="FF0000"/>
              </a:solidFill>
            </a:endParaRPr>
          </a:p>
        </p:txBody>
      </p:sp>
      <p:sp>
        <p:nvSpPr>
          <p:cNvPr id="16" name="TextBox 15"/>
          <p:cNvSpPr txBox="1"/>
          <p:nvPr/>
        </p:nvSpPr>
        <p:spPr>
          <a:xfrm>
            <a:off x="6140785" y="3093006"/>
            <a:ext cx="652743" cy="369332"/>
          </a:xfrm>
          <a:prstGeom prst="rect">
            <a:avLst/>
          </a:prstGeom>
          <a:solidFill>
            <a:srgbClr val="FFFF00"/>
          </a:solidFill>
        </p:spPr>
        <p:txBody>
          <a:bodyPr wrap="none" rtlCol="0">
            <a:spAutoFit/>
          </a:bodyPr>
          <a:lstStyle/>
          <a:p>
            <a:r>
              <a:rPr lang="en-US" b="1" dirty="0" smtClean="0">
                <a:solidFill>
                  <a:srgbClr val="FF0000"/>
                </a:solidFill>
              </a:rPr>
              <a:t>1130</a:t>
            </a:r>
            <a:endParaRPr lang="en-US" b="1" dirty="0">
              <a:solidFill>
                <a:srgbClr val="FF0000"/>
              </a:solidFill>
            </a:endParaRPr>
          </a:p>
        </p:txBody>
      </p:sp>
      <p:sp>
        <p:nvSpPr>
          <p:cNvPr id="17" name="TextBox 16"/>
          <p:cNvSpPr txBox="1"/>
          <p:nvPr/>
        </p:nvSpPr>
        <p:spPr>
          <a:xfrm>
            <a:off x="9384619" y="2011113"/>
            <a:ext cx="652743" cy="369332"/>
          </a:xfrm>
          <a:prstGeom prst="rect">
            <a:avLst/>
          </a:prstGeom>
          <a:solidFill>
            <a:srgbClr val="FFFF00"/>
          </a:solidFill>
        </p:spPr>
        <p:txBody>
          <a:bodyPr wrap="none" rtlCol="0">
            <a:spAutoFit/>
          </a:bodyPr>
          <a:lstStyle/>
          <a:p>
            <a:r>
              <a:rPr lang="en-US" b="1" dirty="0" smtClean="0">
                <a:solidFill>
                  <a:srgbClr val="FF0000"/>
                </a:solidFill>
              </a:rPr>
              <a:t>1700</a:t>
            </a:r>
            <a:endParaRPr lang="en-US" b="1" dirty="0">
              <a:solidFill>
                <a:srgbClr val="FF0000"/>
              </a:solidFill>
            </a:endParaRPr>
          </a:p>
        </p:txBody>
      </p:sp>
      <p:sp>
        <p:nvSpPr>
          <p:cNvPr id="18" name="TextBox 17"/>
          <p:cNvSpPr txBox="1"/>
          <p:nvPr/>
        </p:nvSpPr>
        <p:spPr>
          <a:xfrm>
            <a:off x="6793528" y="744691"/>
            <a:ext cx="652743" cy="369332"/>
          </a:xfrm>
          <a:prstGeom prst="rect">
            <a:avLst/>
          </a:prstGeom>
          <a:solidFill>
            <a:srgbClr val="FFFF00"/>
          </a:solidFill>
        </p:spPr>
        <p:txBody>
          <a:bodyPr wrap="none" rtlCol="0">
            <a:spAutoFit/>
          </a:bodyPr>
          <a:lstStyle/>
          <a:p>
            <a:r>
              <a:rPr lang="en-US" b="1" dirty="0" smtClean="0">
                <a:solidFill>
                  <a:srgbClr val="FF0000"/>
                </a:solidFill>
              </a:rPr>
              <a:t>5915</a:t>
            </a:r>
            <a:endParaRPr lang="en-US" b="1" dirty="0">
              <a:solidFill>
                <a:srgbClr val="FF0000"/>
              </a:solidFill>
            </a:endParaRPr>
          </a:p>
        </p:txBody>
      </p:sp>
      <p:sp>
        <p:nvSpPr>
          <p:cNvPr id="19" name="TextBox 18"/>
          <p:cNvSpPr txBox="1"/>
          <p:nvPr/>
        </p:nvSpPr>
        <p:spPr>
          <a:xfrm>
            <a:off x="2678806" y="6194738"/>
            <a:ext cx="2807563" cy="369332"/>
          </a:xfrm>
          <a:prstGeom prst="rect">
            <a:avLst/>
          </a:prstGeom>
          <a:noFill/>
        </p:spPr>
        <p:txBody>
          <a:bodyPr wrap="none" rtlCol="0">
            <a:spAutoFit/>
          </a:bodyPr>
          <a:lstStyle/>
          <a:p>
            <a:r>
              <a:rPr lang="en-US" b="1" dirty="0" smtClean="0"/>
              <a:t>Further NC Sites as of 2015 </a:t>
            </a:r>
            <a:endParaRPr lang="en-US" b="1" dirty="0"/>
          </a:p>
        </p:txBody>
      </p:sp>
      <p:sp>
        <p:nvSpPr>
          <p:cNvPr id="21" name="Rectangle 20"/>
          <p:cNvSpPr/>
          <p:nvPr/>
        </p:nvSpPr>
        <p:spPr>
          <a:xfrm>
            <a:off x="6562000" y="2446848"/>
            <a:ext cx="791837" cy="298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1818</a:t>
            </a:r>
            <a:endParaRPr lang="en-US" dirty="0"/>
          </a:p>
        </p:txBody>
      </p:sp>
      <p:sp>
        <p:nvSpPr>
          <p:cNvPr id="22" name="Rectangle 21"/>
          <p:cNvSpPr/>
          <p:nvPr/>
        </p:nvSpPr>
        <p:spPr>
          <a:xfrm>
            <a:off x="5534673" y="6230120"/>
            <a:ext cx="791837" cy="298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1818</a:t>
            </a:r>
            <a:endParaRPr lang="en-US" dirty="0"/>
          </a:p>
        </p:txBody>
      </p:sp>
      <p:sp>
        <p:nvSpPr>
          <p:cNvPr id="23" name="Rectangle 22"/>
          <p:cNvSpPr/>
          <p:nvPr/>
        </p:nvSpPr>
        <p:spPr>
          <a:xfrm>
            <a:off x="5982901" y="2287246"/>
            <a:ext cx="791837" cy="298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1300</a:t>
            </a:r>
            <a:endParaRPr lang="en-US" dirty="0"/>
          </a:p>
        </p:txBody>
      </p:sp>
      <p:sp>
        <p:nvSpPr>
          <p:cNvPr id="24" name="Rectangle 23"/>
          <p:cNvSpPr/>
          <p:nvPr/>
        </p:nvSpPr>
        <p:spPr>
          <a:xfrm>
            <a:off x="8570161" y="2189614"/>
            <a:ext cx="791837" cy="298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1500</a:t>
            </a:r>
            <a:endParaRPr lang="en-US" dirty="0"/>
          </a:p>
        </p:txBody>
      </p:sp>
      <p:sp>
        <p:nvSpPr>
          <p:cNvPr id="25" name="Rectangle 24"/>
          <p:cNvSpPr/>
          <p:nvPr/>
        </p:nvSpPr>
        <p:spPr>
          <a:xfrm>
            <a:off x="6654434" y="2837921"/>
            <a:ext cx="791837" cy="298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1500</a:t>
            </a:r>
            <a:endParaRPr lang="en-US" dirty="0"/>
          </a:p>
        </p:txBody>
      </p:sp>
    </p:spTree>
    <p:extLst>
      <p:ext uri="{BB962C8B-B14F-4D97-AF65-F5344CB8AC3E}">
        <p14:creationId xmlns:p14="http://schemas.microsoft.com/office/powerpoint/2010/main" val="28325123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0" y="875763"/>
            <a:ext cx="21311668" cy="12557284"/>
          </a:xfrm>
          <a:prstGeom prst="rect">
            <a:avLst/>
          </a:prstGeom>
          <a:noFill/>
        </p:spPr>
        <p:txBody>
          <a:bodyPr wrap="none" rtlCol="0">
            <a:spAutoFit/>
          </a:bodyPr>
          <a:lstStyle/>
          <a:p>
            <a:r>
              <a:rPr lang="en-US" dirty="0" smtClean="0"/>
              <a:t>Current </a:t>
            </a:r>
            <a:r>
              <a:rPr lang="en-US" dirty="0" err="1" smtClean="0"/>
              <a:t>megasites</a:t>
            </a:r>
            <a:r>
              <a:rPr lang="en-US" dirty="0" smtClean="0"/>
              <a:t> Feb 2013</a:t>
            </a:r>
          </a:p>
          <a:p>
            <a:pPr marL="742950" lvl="1" indent="-285750">
              <a:buFont typeface="Arial" panose="020B0604020202020204" pitchFamily="34" charset="0"/>
              <a:buChar char="•"/>
            </a:pPr>
            <a:r>
              <a:rPr lang="en-US" dirty="0" smtClean="0"/>
              <a:t>North </a:t>
            </a:r>
            <a:r>
              <a:rPr lang="en-US" dirty="0" err="1" smtClean="0"/>
              <a:t>Catrolina</a:t>
            </a:r>
            <a:endParaRPr lang="en-US" dirty="0" smtClean="0"/>
          </a:p>
          <a:p>
            <a:pPr marL="1200150" lvl="2" indent="-285750">
              <a:buFont typeface="Arial" panose="020B0604020202020204" pitchFamily="34" charset="0"/>
              <a:buChar char="•"/>
            </a:pPr>
            <a:r>
              <a:rPr lang="en-US" dirty="0" smtClean="0"/>
              <a:t>Moore County - </a:t>
            </a:r>
            <a:r>
              <a:rPr lang="en-US" dirty="0"/>
              <a:t>The Heart of North Carolina </a:t>
            </a:r>
            <a:r>
              <a:rPr lang="en-US" dirty="0" err="1" smtClean="0"/>
              <a:t>Megasite</a:t>
            </a:r>
            <a:endParaRPr lang="en-US" dirty="0" smtClean="0"/>
          </a:p>
          <a:p>
            <a:r>
              <a:rPr lang="en-US" dirty="0"/>
              <a:t>Triangle North Warren is an 860-acre </a:t>
            </a:r>
            <a:r>
              <a:rPr lang="en-US" dirty="0" err="1"/>
              <a:t>megasite</a:t>
            </a:r>
            <a:r>
              <a:rPr lang="en-US" dirty="0"/>
              <a:t> located the northern part of the Research Triangle Region of North Carolina just 3 miles from Interstate 85.</a:t>
            </a:r>
            <a:br>
              <a:rPr lang="en-US" dirty="0"/>
            </a:br>
            <a:r>
              <a:rPr lang="en-US" dirty="0"/>
              <a:t/>
            </a:r>
            <a:br>
              <a:rPr lang="en-US" dirty="0"/>
            </a:br>
            <a:r>
              <a:rPr lang="en-US" dirty="0"/>
              <a:t>Triangle North Granville is a life sciences and technology 527-acre park in Granville County located in the northern part of the Research Triangle Region of North Carolina.</a:t>
            </a:r>
            <a:br>
              <a:rPr lang="en-US" dirty="0"/>
            </a:br>
            <a:r>
              <a:rPr lang="en-US" dirty="0"/>
              <a:t/>
            </a:r>
            <a:br>
              <a:rPr lang="en-US" dirty="0"/>
            </a:br>
            <a:r>
              <a:rPr lang="en-US" dirty="0"/>
              <a:t>Triangle North Vance is a 422-acre business and manufacturing park located near Interstate 85 at exit 209, across from Vance-Granville Community College in the northern part of the Research Triangle Region of North Carolina.</a:t>
            </a:r>
            <a:br>
              <a:rPr lang="en-US" dirty="0"/>
            </a:br>
            <a:r>
              <a:rPr lang="en-US" dirty="0"/>
              <a:t/>
            </a:r>
            <a:br>
              <a:rPr lang="en-US" dirty="0"/>
            </a:br>
            <a:r>
              <a:rPr lang="en-US" dirty="0"/>
              <a:t>All the Triangle North parks offer $12,500 per job state tax credit for companies that locate in the park plus all the other perks that go with locating in the original Research Triangle Park (RTP) built in the 1950s.</a:t>
            </a:r>
            <a:br>
              <a:rPr lang="en-US" dirty="0"/>
            </a:br>
            <a:r>
              <a:rPr lang="en-US" dirty="0"/>
              <a:t/>
            </a:r>
            <a:br>
              <a:rPr lang="en-US" dirty="0"/>
            </a:br>
            <a:r>
              <a:rPr lang="en-US" dirty="0"/>
              <a:t>GIPH Site, 1700 Acres, Hertford County</a:t>
            </a:r>
            <a:br>
              <a:rPr lang="en-US" dirty="0"/>
            </a:br>
            <a:r>
              <a:rPr lang="en-US" dirty="0"/>
              <a:t/>
            </a:r>
            <a:br>
              <a:rPr lang="en-US" dirty="0"/>
            </a:br>
            <a:r>
              <a:rPr lang="en-US" dirty="0" err="1"/>
              <a:t>Tanglewood</a:t>
            </a:r>
            <a:r>
              <a:rPr lang="en-US" dirty="0"/>
              <a:t>, 5,915 Acres, Pasquotank County</a:t>
            </a:r>
            <a:br>
              <a:rPr lang="en-US" dirty="0"/>
            </a:br>
            <a:r>
              <a:rPr lang="en-US" dirty="0"/>
              <a:t/>
            </a:r>
            <a:br>
              <a:rPr lang="en-US" dirty="0"/>
            </a:br>
            <a:r>
              <a:rPr lang="en-US" dirty="0"/>
              <a:t>Verona Site, 3,943 Acres, Northampton County</a:t>
            </a:r>
            <a:br>
              <a:rPr lang="en-US" dirty="0"/>
            </a:br>
            <a:r>
              <a:rPr lang="en-US" dirty="0"/>
              <a:t/>
            </a:r>
            <a:br>
              <a:rPr lang="en-US" dirty="0"/>
            </a:br>
            <a:r>
              <a:rPr lang="en-US" dirty="0"/>
              <a:t>The North Carolina Global </a:t>
            </a:r>
            <a:r>
              <a:rPr lang="en-US" dirty="0" err="1"/>
              <a:t>TransPark</a:t>
            </a:r>
            <a:r>
              <a:rPr lang="en-US" dirty="0"/>
              <a:t> (GTP) is a 2,500 acre, multi-modal industrial park offering unparalleled access to air, rail, highways, and North Carolina's two international ports.</a:t>
            </a:r>
            <a:br>
              <a:rPr lang="en-US" dirty="0"/>
            </a:br>
            <a:r>
              <a:rPr lang="en-US" dirty="0"/>
              <a:t/>
            </a:r>
            <a:br>
              <a:rPr lang="en-US" dirty="0"/>
            </a:br>
            <a:r>
              <a:rPr lang="en-US" dirty="0"/>
              <a:t> Hearts Delight near Aulander 1900 acres.</a:t>
            </a:r>
            <a:br>
              <a:rPr lang="en-US" dirty="0"/>
            </a:br>
            <a:r>
              <a:rPr lang="en-US" dirty="0"/>
              <a:t/>
            </a:r>
            <a:br>
              <a:rPr lang="en-US" dirty="0"/>
            </a:br>
            <a:r>
              <a:rPr lang="en-US" dirty="0"/>
              <a:t> </a:t>
            </a:r>
            <a:r>
              <a:rPr lang="en-US" dirty="0" err="1"/>
              <a:t>Riverstone</a:t>
            </a:r>
            <a:r>
              <a:rPr lang="en-US" dirty="0"/>
              <a:t> Business Park,  Forest City 1000 acres</a:t>
            </a:r>
            <a:br>
              <a:rPr lang="en-US" dirty="0"/>
            </a:br>
            <a:r>
              <a:rPr lang="en-US" dirty="0"/>
              <a:t/>
            </a:r>
            <a:br>
              <a:rPr lang="en-US" dirty="0"/>
            </a:br>
            <a:r>
              <a:rPr lang="en-US" dirty="0"/>
              <a:t> Pine Hills Ind.  Hamlet 1500 acres</a:t>
            </a:r>
            <a:br>
              <a:rPr lang="en-US" dirty="0"/>
            </a:br>
            <a:r>
              <a:rPr lang="en-US" dirty="0"/>
              <a:t/>
            </a:r>
            <a:br>
              <a:rPr lang="en-US" dirty="0"/>
            </a:br>
            <a:r>
              <a:rPr lang="en-US" dirty="0"/>
              <a:t> Laurinburg-Maxton Airport Industrial Park 2000 acres Former Army Air Core Base Training Facility, This one made sense.</a:t>
            </a:r>
            <a:br>
              <a:rPr lang="en-US" dirty="0"/>
            </a:br>
            <a:r>
              <a:rPr lang="en-US" dirty="0"/>
              <a:t/>
            </a:r>
            <a:br>
              <a:rPr lang="en-US" dirty="0"/>
            </a:br>
            <a:r>
              <a:rPr lang="en-US" dirty="0"/>
              <a:t> Great Meadows   Morganton 1200 acres</a:t>
            </a:r>
            <a:br>
              <a:rPr lang="en-US" dirty="0"/>
            </a:br>
            <a:r>
              <a:rPr lang="en-US" dirty="0"/>
              <a:t/>
            </a:r>
            <a:br>
              <a:rPr lang="en-US" dirty="0"/>
            </a:br>
            <a:r>
              <a:rPr lang="en-US" dirty="0"/>
              <a:t>Newton Grove 1161 acres</a:t>
            </a:r>
            <a:br>
              <a:rPr lang="en-US" dirty="0"/>
            </a:br>
            <a:r>
              <a:rPr lang="en-US" dirty="0"/>
              <a:t/>
            </a:r>
            <a:br>
              <a:rPr lang="en-US" dirty="0"/>
            </a:br>
            <a:r>
              <a:rPr lang="en-US" dirty="0"/>
              <a:t> Mid-Atlantic Business Ct Rocky Mount  1,668 acres</a:t>
            </a:r>
            <a:br>
              <a:rPr lang="en-US" dirty="0"/>
            </a:br>
            <a:r>
              <a:rPr lang="en-US" dirty="0"/>
              <a:t/>
            </a:r>
            <a:br>
              <a:rPr lang="en-US" dirty="0"/>
            </a:br>
            <a:r>
              <a:rPr lang="en-US" dirty="0"/>
              <a:t> </a:t>
            </a:r>
            <a:r>
              <a:rPr lang="en-US" dirty="0" err="1"/>
              <a:t>Kingsboro</a:t>
            </a:r>
            <a:r>
              <a:rPr lang="en-US" dirty="0"/>
              <a:t> Rose, Rocky Mount 1300 acres</a:t>
            </a:r>
            <a:br>
              <a:rPr lang="en-US" dirty="0"/>
            </a:br>
            <a:r>
              <a:rPr lang="en-US" dirty="0"/>
              <a:t/>
            </a:r>
            <a:br>
              <a:rPr lang="en-US" dirty="0"/>
            </a:br>
            <a:r>
              <a:rPr lang="en-US" dirty="0"/>
              <a:t> Norwood Tract,  Saratoga 1315 acres</a:t>
            </a:r>
            <a:br>
              <a:rPr lang="en-US" dirty="0"/>
            </a:br>
            <a:r>
              <a:rPr lang="en-US" dirty="0"/>
              <a:t/>
            </a:r>
            <a:br>
              <a:rPr lang="en-US" dirty="0"/>
            </a:br>
            <a:r>
              <a:rPr lang="en-US" dirty="0"/>
              <a:t> Monroe site, Southern Pines 1130 acres</a:t>
            </a:r>
            <a:br>
              <a:rPr lang="en-US" dirty="0"/>
            </a:br>
            <a:r>
              <a:rPr lang="en-US" dirty="0"/>
              <a:t/>
            </a:r>
            <a:br>
              <a:rPr lang="en-US" dirty="0"/>
            </a:br>
            <a:r>
              <a:rPr lang="en-US" dirty="0"/>
              <a:t> Mid Atlantic Logistics Center in Brunswick County 1000 acres</a:t>
            </a:r>
            <a:br>
              <a:rPr lang="en-US" dirty="0"/>
            </a:br>
            <a:r>
              <a:rPr lang="en-US" dirty="0"/>
              <a:t/>
            </a:r>
            <a:br>
              <a:rPr lang="en-US" dirty="0"/>
            </a:br>
            <a:r>
              <a:rPr lang="en-US" dirty="0"/>
              <a:t>Leland Industrial Park in Brunswick County 2200 acres</a:t>
            </a:r>
            <a:br>
              <a:rPr lang="en-US" dirty="0"/>
            </a:br>
            <a:r>
              <a:rPr lang="en-US" dirty="0"/>
              <a:t>International Logistics Park of North Carolina in Brunswick County 1000 acres</a:t>
            </a:r>
            <a:endParaRPr lang="en-US" b="1" dirty="0"/>
          </a:p>
          <a:p>
            <a:r>
              <a:rPr lang="en-US" dirty="0"/>
              <a:t/>
            </a:r>
            <a:br>
              <a:rPr lang="en-US" dirty="0"/>
            </a:br>
            <a:endParaRPr lang="en-US" dirty="0"/>
          </a:p>
        </p:txBody>
      </p:sp>
    </p:spTree>
    <p:extLst>
      <p:ext uri="{BB962C8B-B14F-4D97-AF65-F5344CB8AC3E}">
        <p14:creationId xmlns:p14="http://schemas.microsoft.com/office/powerpoint/2010/main" val="141134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9" y="843376"/>
            <a:ext cx="11201400" cy="19482256"/>
          </a:xfrm>
          <a:prstGeom prst="rect">
            <a:avLst/>
          </a:prstGeom>
        </p:spPr>
        <p:txBody>
          <a:bodyPr wrap="square">
            <a:spAutoFit/>
          </a:bodyPr>
          <a:lstStyle/>
          <a:p>
            <a:r>
              <a:rPr lang="en-US" dirty="0" smtClean="0"/>
              <a:t>January 2013</a:t>
            </a:r>
          </a:p>
          <a:p>
            <a:r>
              <a:rPr lang="en-US" dirty="0" smtClean="0"/>
              <a:t>Aulander </a:t>
            </a:r>
            <a:r>
              <a:rPr lang="en-US" dirty="0"/>
              <a:t>Hearts Delight site 1,900 Northeast NC; Norfolk Va. Rail line Tiffany McNeill, NC Dept. Commerce, (919) 733-4977, </a:t>
            </a:r>
            <a:r>
              <a:rPr lang="en-US" dirty="0" smtClean="0">
                <a:hlinkClick r:id="rId2"/>
              </a:rPr>
              <a:t>tmcneill@nccommerce.com</a:t>
            </a:r>
            <a:r>
              <a:rPr lang="en-US" dirty="0" smtClean="0"/>
              <a:t> </a:t>
            </a:r>
          </a:p>
          <a:p>
            <a:endParaRPr lang="en-US" dirty="0" smtClean="0"/>
          </a:p>
          <a:p>
            <a:r>
              <a:rPr lang="en-US" dirty="0" smtClean="0"/>
              <a:t>Elizabeth </a:t>
            </a:r>
            <a:r>
              <a:rPr lang="en-US" dirty="0"/>
              <a:t>City </a:t>
            </a:r>
            <a:r>
              <a:rPr lang="en-US" dirty="0" err="1"/>
              <a:t>Tanglewood</a:t>
            </a:r>
            <a:r>
              <a:rPr lang="en-US" dirty="0"/>
              <a:t> </a:t>
            </a:r>
            <a:r>
              <a:rPr lang="en-US" dirty="0" err="1"/>
              <a:t>Megasite</a:t>
            </a:r>
            <a:r>
              <a:rPr lang="en-US" dirty="0"/>
              <a:t> 5,915 former ag site now zoned industrial on 4-lane U.S. Hwy. 17; rail. Tiffany McNeill, NC Dept. Commerce, (919) 733-4977, tmcneill@nccommerce.com </a:t>
            </a:r>
            <a:endParaRPr lang="en-US" dirty="0" smtClean="0"/>
          </a:p>
          <a:p>
            <a:endParaRPr lang="en-US" dirty="0" smtClean="0"/>
          </a:p>
          <a:p>
            <a:r>
              <a:rPr lang="en-US" dirty="0" smtClean="0"/>
              <a:t>Forest </a:t>
            </a:r>
            <a:r>
              <a:rPr lang="en-US" dirty="0"/>
              <a:t>City </a:t>
            </a:r>
            <a:r>
              <a:rPr lang="en-US" dirty="0" err="1"/>
              <a:t>Riverstone</a:t>
            </a:r>
            <a:r>
              <a:rPr lang="en-US" dirty="0"/>
              <a:t> Business Park 1,000 former tree farm midway between Asheville and Charlotte; sale, Tiffany McNeill, NC Dept. build-to-suit or lease; all utilities; rail; Commerce, (919) 733-4977, tmcneill@nccommerce.com </a:t>
            </a:r>
            <a:endParaRPr lang="en-US" dirty="0" smtClean="0"/>
          </a:p>
          <a:p>
            <a:endParaRPr lang="en-US" dirty="0" smtClean="0"/>
          </a:p>
          <a:p>
            <a:r>
              <a:rPr lang="en-US" dirty="0" smtClean="0"/>
              <a:t>Hamlet </a:t>
            </a:r>
            <a:r>
              <a:rPr lang="en-US" dirty="0"/>
              <a:t>Pine Hills Ind. Park 1,500 Open land now zoned heavy industrial; between Rockingham and Tiffany McNeill, NC Dept. Southern Hills; rail. Commerce, (919) 733-4977, tmcneill@nccommerce.com </a:t>
            </a:r>
            <a:endParaRPr lang="en-US" dirty="0" smtClean="0"/>
          </a:p>
          <a:p>
            <a:endParaRPr lang="en-US" dirty="0" smtClean="0"/>
          </a:p>
          <a:p>
            <a:r>
              <a:rPr lang="en-US" dirty="0" smtClean="0"/>
              <a:t>Jackson </a:t>
            </a:r>
            <a:r>
              <a:rPr lang="en-US" dirty="0"/>
              <a:t>Verona Plantation 3,943 ag/residential zoning; near Va. state line &amp; Norfolk airport; rail. Tiffany McNeill, NC Dept. Commerce, (919) 733-4977, </a:t>
            </a:r>
            <a:r>
              <a:rPr lang="en-US" dirty="0" smtClean="0">
                <a:hlinkClick r:id="rId2"/>
              </a:rPr>
              <a:t>tmcneill@nccommerce.com</a:t>
            </a:r>
            <a:endParaRPr lang="en-US" dirty="0" smtClean="0"/>
          </a:p>
          <a:p>
            <a:endParaRPr lang="en-US" dirty="0" smtClean="0"/>
          </a:p>
          <a:p>
            <a:r>
              <a:rPr lang="en-US" dirty="0" smtClean="0"/>
              <a:t> </a:t>
            </a:r>
            <a:r>
              <a:rPr lang="en-US" dirty="0"/>
              <a:t>Laurinburg Laurinburg-Maxton 2,000 Former Army Air Core Base Training Facility, now zoned heavy Tiffany McNeill, NC Dept. Airport Industrial Park industrial; near SC state line; rail. Commerce, (919) 733-4977, tmcneill@nccommerce.com </a:t>
            </a:r>
            <a:endParaRPr lang="en-US" dirty="0" smtClean="0"/>
          </a:p>
          <a:p>
            <a:endParaRPr lang="en-US" dirty="0"/>
          </a:p>
          <a:p>
            <a:r>
              <a:rPr lang="en-US" dirty="0" smtClean="0"/>
              <a:t>Morganton </a:t>
            </a:r>
            <a:r>
              <a:rPr lang="en-US" dirty="0"/>
              <a:t>Great Meadows 1,200 straddles I-40; all utilities; no rail. Tiffany McNeill, NC Dept. Commerce, (919) 733-4977, tmcneill@nccommerce.com SUPER SITES State Nearest City or </a:t>
            </a:r>
            <a:r>
              <a:rPr lang="en-US" dirty="0" err="1"/>
              <a:t>Cnty</a:t>
            </a:r>
            <a:r>
              <a:rPr lang="en-US" dirty="0"/>
              <a:t> Site Name Acreage Notes Contact 1301SuperSites2.indd 58 1/14/13 1:22 PM SITE SELECTION JANUARY 2013 N. Carolina </a:t>
            </a:r>
            <a:endParaRPr lang="en-US" dirty="0" smtClean="0"/>
          </a:p>
          <a:p>
            <a:endParaRPr lang="en-US" dirty="0"/>
          </a:p>
          <a:p>
            <a:r>
              <a:rPr lang="en-US" dirty="0" smtClean="0"/>
              <a:t>Newton </a:t>
            </a:r>
            <a:r>
              <a:rPr lang="en-US" dirty="0"/>
              <a:t>Grove I-40 Exit 348 Site 1,161 East of I-95; all utilities; no rail. Tiffany McNeill, NC Dept. (cont.) Commerce, (919) 733-4977, tmcneill@nccommerce.com </a:t>
            </a:r>
            <a:endParaRPr lang="en-US" dirty="0" smtClean="0"/>
          </a:p>
          <a:p>
            <a:endParaRPr lang="en-US" dirty="0"/>
          </a:p>
          <a:p>
            <a:r>
              <a:rPr lang="en-US" dirty="0" smtClean="0"/>
              <a:t>Rocky </a:t>
            </a:r>
            <a:r>
              <a:rPr lang="en-US" dirty="0"/>
              <a:t>Mount Mid-Atlantic Business Ctr. 1,688 10 mi. to I-95; all utilities; plans to extend CSX rail spur; zoned </a:t>
            </a:r>
            <a:r>
              <a:rPr lang="en-US" dirty="0" err="1"/>
              <a:t>Oppie</a:t>
            </a:r>
            <a:r>
              <a:rPr lang="en-US" dirty="0"/>
              <a:t> N. Jordan, Carolinas ag/residential; $18K/acre, all acreage under option Gateway Partnership, (252) 442- 0114, ojordan@econdev.org </a:t>
            </a:r>
            <a:endParaRPr lang="en-US" dirty="0" smtClean="0"/>
          </a:p>
          <a:p>
            <a:endParaRPr lang="en-US" dirty="0"/>
          </a:p>
          <a:p>
            <a:r>
              <a:rPr lang="en-US" dirty="0" err="1" smtClean="0"/>
              <a:t>Kingsboro</a:t>
            </a:r>
            <a:r>
              <a:rPr lang="en-US" dirty="0" smtClean="0"/>
              <a:t> </a:t>
            </a:r>
            <a:r>
              <a:rPr lang="en-US" dirty="0"/>
              <a:t>Rose 1,307 Former ag site now zoned M-3 Industrial; adjacent to US 64, Tiffany McNeill, NC Dept. 5 mi. east of Rocky Mount; all utilities on site; CSX rail; Commerce, (919) 733-4977, Environmental and geotechnical studies completed. tmcneill@nccommerce.com </a:t>
            </a:r>
            <a:endParaRPr lang="en-US" dirty="0" smtClean="0"/>
          </a:p>
          <a:p>
            <a:endParaRPr lang="en-US" dirty="0"/>
          </a:p>
          <a:p>
            <a:r>
              <a:rPr lang="en-US" dirty="0" smtClean="0"/>
              <a:t>Saratoga </a:t>
            </a:r>
            <a:r>
              <a:rPr lang="en-US" dirty="0"/>
              <a:t>Norwood Tract 1,315 forested site just off Hwy. 264 bypass Tiffany McNeill (see above) </a:t>
            </a:r>
            <a:endParaRPr lang="en-US" dirty="0" smtClean="0"/>
          </a:p>
          <a:p>
            <a:endParaRPr lang="en-US" dirty="0"/>
          </a:p>
          <a:p>
            <a:r>
              <a:rPr lang="en-US" dirty="0" smtClean="0"/>
              <a:t>Southern </a:t>
            </a:r>
            <a:r>
              <a:rPr lang="en-US" dirty="0"/>
              <a:t>Pines Monroe site 1,130 Near Pinehurst; undeveloped; RA-5 zoning; Tiffany McNeill (see above) </a:t>
            </a:r>
            <a:endParaRPr lang="en-US" dirty="0" smtClean="0"/>
          </a:p>
          <a:p>
            <a:endParaRPr lang="en-US" dirty="0"/>
          </a:p>
          <a:p>
            <a:r>
              <a:rPr lang="en-US" dirty="0" smtClean="0"/>
              <a:t>Winton </a:t>
            </a:r>
            <a:r>
              <a:rPr lang="en-US" dirty="0"/>
              <a:t>Hertford Co. GIPH site 1,700 Idled site, zoned heavy industrial; all utilities in place; near Tiffany McNeill (see above</a:t>
            </a:r>
            <a:r>
              <a:rPr lang="en-US" dirty="0" smtClean="0"/>
              <a:t>)</a:t>
            </a:r>
          </a:p>
          <a:p>
            <a:r>
              <a:rPr lang="en-US" dirty="0" smtClean="0"/>
              <a:t>South </a:t>
            </a:r>
            <a:r>
              <a:rPr lang="en-US" dirty="0" err="1" smtClean="0"/>
              <a:t>Carolia</a:t>
            </a:r>
            <a:endParaRPr lang="en-US" dirty="0" smtClean="0"/>
          </a:p>
          <a:p>
            <a:r>
              <a:rPr lang="en-US" dirty="0"/>
              <a:t>Aiken Sage Mill East Ind. Park 1,340 utilities in place; 4 mi. to I-20; NS rail; half timber cleared S.C. Dept. Commerce (803) 737-0400 </a:t>
            </a:r>
            <a:endParaRPr lang="en-US" dirty="0" smtClean="0"/>
          </a:p>
          <a:p>
            <a:endParaRPr lang="en-US" dirty="0"/>
          </a:p>
          <a:p>
            <a:r>
              <a:rPr lang="en-US" dirty="0" smtClean="0"/>
              <a:t>Bowman </a:t>
            </a:r>
            <a:r>
              <a:rPr lang="en-US" dirty="0" err="1"/>
              <a:t>Whetsell</a:t>
            </a:r>
            <a:r>
              <a:rPr lang="en-US" dirty="0"/>
              <a:t> 1,239 on I-26 Gregg Robinson (803) 536-3333 </a:t>
            </a:r>
            <a:endParaRPr lang="en-US" dirty="0" smtClean="0"/>
          </a:p>
          <a:p>
            <a:r>
              <a:rPr lang="en-US" dirty="0" smtClean="0"/>
              <a:t>Dillon </a:t>
            </a:r>
            <a:r>
              <a:rPr lang="en-US" dirty="0"/>
              <a:t>I-95 Gateway Industrial Park 1,400 gas, power, sewer and water, </a:t>
            </a:r>
            <a:r>
              <a:rPr lang="en-US" dirty="0" err="1"/>
              <a:t>pluus</a:t>
            </a:r>
            <a:r>
              <a:rPr lang="en-US" dirty="0"/>
              <a:t> 1-million-gallon water tank Fred Gassaway 803-254-9211 on site; 28 mi. to Florence, 30 mi. to I-20 </a:t>
            </a:r>
            <a:endParaRPr lang="en-US" dirty="0" smtClean="0"/>
          </a:p>
          <a:p>
            <a:endParaRPr lang="en-US" dirty="0"/>
          </a:p>
          <a:p>
            <a:r>
              <a:rPr lang="en-US" dirty="0" smtClean="0"/>
              <a:t>Carolinas </a:t>
            </a:r>
            <a:r>
              <a:rPr lang="en-US" dirty="0"/>
              <a:t>I-95 </a:t>
            </a:r>
            <a:r>
              <a:rPr lang="en-US" dirty="0" err="1"/>
              <a:t>Megasite</a:t>
            </a:r>
            <a:r>
              <a:rPr lang="en-US" dirty="0"/>
              <a:t> 1,920 </a:t>
            </a:r>
            <a:r>
              <a:rPr lang="en-US" dirty="0" err="1"/>
              <a:t>Certifi</a:t>
            </a:r>
            <a:r>
              <a:rPr lang="en-US" dirty="0"/>
              <a:t> </a:t>
            </a:r>
            <a:r>
              <a:rPr lang="en-US" dirty="0" err="1"/>
              <a:t>ed</a:t>
            </a:r>
            <a:r>
              <a:rPr lang="en-US" dirty="0"/>
              <a:t> as </a:t>
            </a:r>
            <a:r>
              <a:rPr lang="en-US" dirty="0" err="1"/>
              <a:t>megasite</a:t>
            </a:r>
            <a:r>
              <a:rPr lang="en-US" dirty="0"/>
              <a:t> in Aug. 2010 based on study by Wilbur Smith Fred Gassaway 803-254-9211 Associates; gas, power, sewer and water, incl. 1-million-gallon www.scpowerteam.com water tank; state line location with N.C., equidistant to ports of Charleston and Wilmington. </a:t>
            </a:r>
            <a:endParaRPr lang="en-US" dirty="0" smtClean="0"/>
          </a:p>
          <a:p>
            <a:endParaRPr lang="en-US" dirty="0"/>
          </a:p>
          <a:p>
            <a:r>
              <a:rPr lang="en-US" dirty="0" smtClean="0"/>
              <a:t>Florence </a:t>
            </a:r>
            <a:r>
              <a:rPr lang="en-US" dirty="0"/>
              <a:t>White Hawk Commerce Park 1,175 </a:t>
            </a:r>
            <a:r>
              <a:rPr lang="en-US" dirty="0" err="1"/>
              <a:t>Cerfi</a:t>
            </a:r>
            <a:r>
              <a:rPr lang="en-US" dirty="0"/>
              <a:t> fi </a:t>
            </a:r>
            <a:r>
              <a:rPr lang="en-US" dirty="0" err="1"/>
              <a:t>ed</a:t>
            </a:r>
            <a:r>
              <a:rPr lang="en-US" dirty="0"/>
              <a:t> </a:t>
            </a:r>
            <a:r>
              <a:rPr lang="en-US" dirty="0" err="1"/>
              <a:t>megasite</a:t>
            </a:r>
            <a:r>
              <a:rPr lang="en-US" dirty="0"/>
              <a:t> by McCallum Sweeney; CSX dual mainlines, Daryl Corbin (843) 413-9427 with spur approved; near I-95 &amp; I-20, across road from Florence whitehawkllc@gmail.com Regional Airport; all utilities; single owner; no zoning required </a:t>
            </a:r>
            <a:endParaRPr lang="en-US" dirty="0" smtClean="0"/>
          </a:p>
          <a:p>
            <a:endParaRPr lang="en-US" dirty="0"/>
          </a:p>
          <a:p>
            <a:r>
              <a:rPr lang="en-US" dirty="0" smtClean="0"/>
              <a:t>Greenville </a:t>
            </a:r>
            <a:r>
              <a:rPr lang="en-US" dirty="0"/>
              <a:t>Matrix Business Park 1,100 I-2 zoning; corner of US-25 and I-185, within 4 miles of I-85. South Kevin </a:t>
            </a:r>
            <a:r>
              <a:rPr lang="en-US" dirty="0" err="1"/>
              <a:t>Landmesser</a:t>
            </a:r>
            <a:r>
              <a:rPr lang="en-US" dirty="0"/>
              <a:t> (864) 235-2008 Carolina </a:t>
            </a:r>
            <a:r>
              <a:rPr lang="en-US" dirty="0" err="1"/>
              <a:t>Certifi</a:t>
            </a:r>
            <a:r>
              <a:rPr lang="en-US" dirty="0"/>
              <a:t> </a:t>
            </a:r>
            <a:r>
              <a:rPr lang="en-US" dirty="0" err="1"/>
              <a:t>ed</a:t>
            </a:r>
            <a:r>
              <a:rPr lang="en-US" dirty="0"/>
              <a:t> Site as of June 2010; Current tenants include </a:t>
            </a:r>
            <a:r>
              <a:rPr lang="en-US" dirty="0" err="1"/>
              <a:t>klandmesser@greenvillecounty</a:t>
            </a:r>
            <a:r>
              <a:rPr lang="en-US" dirty="0"/>
              <a:t>. GE Aviation, JTEKT, Gordon Food Serv. and The Blood Connection. org, www.thematrixpark.com </a:t>
            </a:r>
            <a:endParaRPr lang="en-US" dirty="0" smtClean="0"/>
          </a:p>
          <a:p>
            <a:endParaRPr lang="en-US" dirty="0"/>
          </a:p>
          <a:p>
            <a:r>
              <a:rPr lang="en-US" dirty="0" smtClean="0"/>
              <a:t>Lancaster </a:t>
            </a:r>
            <a:r>
              <a:rPr lang="en-US" dirty="0"/>
              <a:t>Lansford (Foster Crossroads) 3,395 site under development Keith </a:t>
            </a:r>
            <a:r>
              <a:rPr lang="en-US" dirty="0" err="1"/>
              <a:t>Tunnell</a:t>
            </a:r>
            <a:r>
              <a:rPr lang="en-US" dirty="0"/>
              <a:t> (803) 726-8127 </a:t>
            </a:r>
            <a:endParaRPr lang="en-US" dirty="0" smtClean="0"/>
          </a:p>
          <a:p>
            <a:endParaRPr lang="en-US" dirty="0"/>
          </a:p>
          <a:p>
            <a:r>
              <a:rPr lang="en-US" dirty="0" smtClean="0"/>
              <a:t>Richburg </a:t>
            </a:r>
            <a:r>
              <a:rPr lang="en-US" dirty="0"/>
              <a:t>L&amp;C Tract A 1,151 1 mi. from I-77 Rick </a:t>
            </a:r>
            <a:r>
              <a:rPr lang="en-US" dirty="0" err="1"/>
              <a:t>Moorefi</a:t>
            </a:r>
            <a:r>
              <a:rPr lang="en-US" dirty="0"/>
              <a:t> </a:t>
            </a:r>
            <a:r>
              <a:rPr lang="en-US" dirty="0" err="1"/>
              <a:t>eld</a:t>
            </a:r>
            <a:r>
              <a:rPr lang="en-US" dirty="0"/>
              <a:t> (803) 377-1216 </a:t>
            </a:r>
            <a:endParaRPr lang="en-US" dirty="0" smtClean="0"/>
          </a:p>
          <a:p>
            <a:endParaRPr lang="en-US" dirty="0"/>
          </a:p>
          <a:p>
            <a:r>
              <a:rPr lang="en-US" dirty="0" smtClean="0"/>
              <a:t>Timmonsville </a:t>
            </a:r>
            <a:r>
              <a:rPr lang="en-US" dirty="0"/>
              <a:t>Young Lands 1,422 near Florence; 3 mi. to I-95, 9 mi. to I-20; no rail Kyle </a:t>
            </a:r>
            <a:r>
              <a:rPr lang="en-US" dirty="0" err="1"/>
              <a:t>Edney</a:t>
            </a:r>
            <a:r>
              <a:rPr lang="en-US" dirty="0"/>
              <a:t> (843) 676-8796 </a:t>
            </a:r>
            <a:endParaRPr lang="en-US" dirty="0" smtClean="0"/>
          </a:p>
          <a:p>
            <a:endParaRPr lang="en-US" dirty="0"/>
          </a:p>
          <a:p>
            <a:r>
              <a:rPr lang="en-US" dirty="0" smtClean="0"/>
              <a:t>Sumter </a:t>
            </a:r>
            <a:r>
              <a:rPr lang="en-US" dirty="0"/>
              <a:t>I-95 </a:t>
            </a:r>
            <a:r>
              <a:rPr lang="en-US" dirty="0" err="1"/>
              <a:t>Megasite</a:t>
            </a:r>
            <a:r>
              <a:rPr lang="en-US" dirty="0"/>
              <a:t> 1,400 on I-95 with over 2 miles of frontage, not 2 miles away from I-95. John </a:t>
            </a:r>
            <a:r>
              <a:rPr lang="en-US" dirty="0" err="1"/>
              <a:t>Truluck</a:t>
            </a:r>
            <a:r>
              <a:rPr lang="en-US" dirty="0"/>
              <a:t> (803) 435-8813 Rail and gas are both planned and within a reasonable distance. </a:t>
            </a:r>
          </a:p>
        </p:txBody>
      </p:sp>
    </p:spTree>
    <p:extLst>
      <p:ext uri="{BB962C8B-B14F-4D97-AF65-F5344CB8AC3E}">
        <p14:creationId xmlns:p14="http://schemas.microsoft.com/office/powerpoint/2010/main" val="54344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Economic impact</a:t>
            </a:r>
            <a:endParaRPr lang="en-US" dirty="0"/>
          </a:p>
        </p:txBody>
      </p:sp>
      <p:sp>
        <p:nvSpPr>
          <p:cNvPr id="3" name="TextBox 2"/>
          <p:cNvSpPr txBox="1"/>
          <p:nvPr/>
        </p:nvSpPr>
        <p:spPr>
          <a:xfrm>
            <a:off x="1081825" y="2653048"/>
            <a:ext cx="9285667" cy="2862322"/>
          </a:xfrm>
          <a:prstGeom prst="rect">
            <a:avLst/>
          </a:prstGeom>
          <a:noFill/>
        </p:spPr>
        <p:txBody>
          <a:bodyPr wrap="square" rtlCol="0">
            <a:spAutoFit/>
          </a:bodyPr>
          <a:lstStyle/>
          <a:p>
            <a:r>
              <a:rPr lang="en-US" dirty="0" smtClean="0"/>
              <a:t>Automobile plant for Randolph County</a:t>
            </a:r>
          </a:p>
          <a:p>
            <a:pPr marL="742950" lvl="1" indent="-285750">
              <a:buFont typeface="Arial" panose="020B0604020202020204" pitchFamily="34" charset="0"/>
              <a:buChar char="•"/>
            </a:pPr>
            <a:r>
              <a:rPr lang="en-US" dirty="0" smtClean="0"/>
              <a:t>2000 jobs</a:t>
            </a:r>
          </a:p>
          <a:p>
            <a:pPr marL="742950" lvl="1" indent="-285750">
              <a:buFont typeface="Arial" panose="020B0604020202020204" pitchFamily="34" charset="0"/>
              <a:buChar char="•"/>
            </a:pPr>
            <a:r>
              <a:rPr lang="en-US" dirty="0"/>
              <a:t>Jefferson County, TN, mega site projects that over 30 years it would yield $</a:t>
            </a:r>
            <a:r>
              <a:rPr lang="en-US" dirty="0" smtClean="0"/>
              <a:t>11 </a:t>
            </a:r>
            <a:r>
              <a:rPr lang="en-US" dirty="0"/>
              <a:t>in local tax revenue for every $1 the public invested to develop the </a:t>
            </a:r>
            <a:r>
              <a:rPr lang="en-US" dirty="0" smtClean="0"/>
              <a:t>site</a:t>
            </a:r>
          </a:p>
          <a:p>
            <a:pPr marL="742950" lvl="1" indent="-285750">
              <a:buFont typeface="Arial" panose="020B0604020202020204" pitchFamily="34" charset="0"/>
              <a:buChar char="•"/>
            </a:pPr>
            <a:r>
              <a:rPr lang="en-US" dirty="0" smtClean="0"/>
              <a:t>Cost of land and bringing utilities to edge of property - $52 million, est. by G-R foundation</a:t>
            </a:r>
          </a:p>
          <a:p>
            <a:pPr marL="742950" lvl="1" indent="-285750">
              <a:buFont typeface="Arial" panose="020B0604020202020204" pitchFamily="34" charset="0"/>
              <a:buChar char="•"/>
            </a:pPr>
            <a:r>
              <a:rPr lang="en-US" dirty="0" smtClean="0"/>
              <a:t>Displaced landowners</a:t>
            </a:r>
          </a:p>
          <a:p>
            <a:pPr marL="742950" lvl="1" indent="-285750">
              <a:buFont typeface="Arial" panose="020B0604020202020204" pitchFamily="34" charset="0"/>
              <a:buChar char="•"/>
            </a:pPr>
            <a:r>
              <a:rPr lang="en-US" dirty="0" smtClean="0"/>
              <a:t>Cost of certification $50,000 to $2,000,000 or more</a:t>
            </a:r>
          </a:p>
          <a:p>
            <a:pPr marL="742950" lvl="1" indent="-285750">
              <a:buFont typeface="Arial" panose="020B0604020202020204" pitchFamily="34" charset="0"/>
              <a:buChar char="•"/>
            </a:pPr>
            <a:r>
              <a:rPr lang="en-US" dirty="0" smtClean="0"/>
              <a:t>Tax incentives – state and local $400 million estimate for Randolph site</a:t>
            </a:r>
          </a:p>
          <a:p>
            <a:pPr marL="1657350" lvl="3" indent="-285750">
              <a:buFont typeface="Arial" panose="020B0604020202020204" pitchFamily="34" charset="0"/>
              <a:buChar char="•"/>
            </a:pPr>
            <a:r>
              <a:rPr lang="en-US" dirty="0" smtClean="0"/>
              <a:t>Total education budget $8.6 billion</a:t>
            </a:r>
          </a:p>
          <a:p>
            <a:pPr marL="742950" lvl="1" indent="-285750">
              <a:buFont typeface="Arial" panose="020B0604020202020204" pitchFamily="34" charset="0"/>
              <a:buChar char="•"/>
            </a:pPr>
            <a:r>
              <a:rPr lang="en-US" dirty="0" smtClean="0"/>
              <a:t>Of the three TN sites, </a:t>
            </a:r>
            <a:r>
              <a:rPr lang="en-US" smtClean="0"/>
              <a:t>two are </a:t>
            </a:r>
            <a:r>
              <a:rPr lang="en-US" dirty="0" smtClean="0"/>
              <a:t>behind schedule</a:t>
            </a:r>
            <a:endParaRPr lang="en-US" dirty="0"/>
          </a:p>
        </p:txBody>
      </p:sp>
      <p:sp>
        <p:nvSpPr>
          <p:cNvPr id="4" name="TextBox 3"/>
          <p:cNvSpPr txBox="1"/>
          <p:nvPr/>
        </p:nvSpPr>
        <p:spPr>
          <a:xfrm>
            <a:off x="1468192" y="2073499"/>
            <a:ext cx="10130337" cy="369332"/>
          </a:xfrm>
          <a:prstGeom prst="rect">
            <a:avLst/>
          </a:prstGeom>
          <a:noFill/>
        </p:spPr>
        <p:txBody>
          <a:bodyPr wrap="none" rtlCol="0">
            <a:spAutoFit/>
          </a:bodyPr>
          <a:lstStyle/>
          <a:p>
            <a:r>
              <a:rPr lang="en-US" dirty="0"/>
              <a:t>industry experts predict three to five new Auto OEM sites over the next two to five years in North America</a:t>
            </a:r>
          </a:p>
        </p:txBody>
      </p:sp>
    </p:spTree>
    <p:extLst>
      <p:ext uri="{BB962C8B-B14F-4D97-AF65-F5344CB8AC3E}">
        <p14:creationId xmlns:p14="http://schemas.microsoft.com/office/powerpoint/2010/main" val="34299577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551837"/>
            <a:ext cx="6096000" cy="1754326"/>
          </a:xfrm>
          <a:prstGeom prst="rect">
            <a:avLst/>
          </a:prstGeom>
        </p:spPr>
        <p:txBody>
          <a:bodyPr>
            <a:spAutoFit/>
          </a:bodyPr>
          <a:lstStyle/>
          <a:p>
            <a:r>
              <a:rPr lang="en-US" dirty="0"/>
              <a:t>Southern Business &amp; Development magazine expects between five to ten new assembly plants to be built in North America in the next four years and claims the Piedmont Triad region as their number one spot in the southern auto corridor that they believe can support a new assembly plant based on labor availability and quality and the area’s history. D</a:t>
            </a:r>
          </a:p>
        </p:txBody>
      </p:sp>
    </p:spTree>
    <p:extLst>
      <p:ext uri="{BB962C8B-B14F-4D97-AF65-F5344CB8AC3E}">
        <p14:creationId xmlns:p14="http://schemas.microsoft.com/office/powerpoint/2010/main" val="4094993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80304" y="440299"/>
            <a:ext cx="11701670" cy="624786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400" dirty="0" smtClean="0">
                <a:solidFill>
                  <a:srgbClr val="777777"/>
                </a:solidFill>
                <a:latin typeface="Graphik Web"/>
              </a:rPr>
              <a:t>Triad business Journal</a:t>
            </a:r>
            <a:endParaRPr lang="en-US" altLang="en-US" sz="2400" dirty="0">
              <a:solidFill>
                <a:srgbClr val="777777"/>
              </a:solidFill>
              <a:latin typeface="Graphik Web"/>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777777"/>
              </a:solidFill>
              <a:effectLst/>
              <a:latin typeface="Graphik Web"/>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solidFill>
                <a:srgbClr val="777777"/>
              </a:solidFill>
              <a:latin typeface="Graphik Web"/>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900" b="0" i="0" u="none" strike="noStrike" cap="none" normalizeH="0" baseline="0" dirty="0" smtClean="0">
              <a:ln>
                <a:noFill/>
              </a:ln>
              <a:solidFill>
                <a:srgbClr val="777777"/>
              </a:solidFill>
              <a:effectLst/>
              <a:latin typeface="Graphik Web"/>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900" dirty="0">
              <a:solidFill>
                <a:srgbClr val="777777"/>
              </a:solidFill>
              <a:latin typeface="Graphik Web"/>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smtClean="0">
                <a:ln>
                  <a:noFill/>
                </a:ln>
                <a:solidFill>
                  <a:srgbClr val="777777"/>
                </a:solidFill>
                <a:effectLst/>
                <a:latin typeface="Graphik Web"/>
              </a:rPr>
              <a:t>The Greensboro-Randolph </a:t>
            </a:r>
            <a:r>
              <a:rPr kumimoji="0" lang="en-US" altLang="en-US" sz="900" b="0" i="0" u="none" strike="noStrike" cap="none" normalizeH="0" baseline="0" dirty="0" err="1" smtClean="0">
                <a:ln>
                  <a:noFill/>
                </a:ln>
                <a:solidFill>
                  <a:srgbClr val="777777"/>
                </a:solidFill>
                <a:effectLst/>
                <a:latin typeface="Graphik Web"/>
              </a:rPr>
              <a:t>Megasite</a:t>
            </a:r>
            <a:r>
              <a:rPr kumimoji="0" lang="en-US" altLang="en-US" sz="900" b="0" i="0" u="none" strike="noStrike" cap="none" normalizeH="0" baseline="0" dirty="0" smtClean="0">
                <a:ln>
                  <a:noFill/>
                </a:ln>
                <a:solidFill>
                  <a:srgbClr val="777777"/>
                </a:solidFill>
                <a:effectLst/>
                <a:latin typeface="Graphik Web"/>
              </a:rPr>
              <a:t> is anticipating site certification in late April or… </a:t>
            </a:r>
            <a:r>
              <a:rPr kumimoji="0" lang="en-US" altLang="en-US" sz="900" b="0" i="0" u="none" strike="noStrike" cap="none" normalizeH="0" baseline="0" dirty="0" smtClean="0">
                <a:ln>
                  <a:noFill/>
                </a:ln>
                <a:solidFill>
                  <a:srgbClr val="1F3A7D"/>
                </a:solidFill>
                <a:effectLst/>
                <a:latin typeface="Graphik Web"/>
                <a:hlinkClick r:id="rId2"/>
              </a:rPr>
              <a:t>more</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222222"/>
                </a:solidFill>
                <a:effectLst/>
                <a:latin typeface="Acta"/>
              </a:rPr>
              <a:t>The letter, penned by N.C. Railroad Co. President </a:t>
            </a:r>
            <a:r>
              <a:rPr kumimoji="0" lang="en-US" altLang="en-US" sz="1300" b="0" i="0" u="none" strike="noStrike" cap="none" normalizeH="0" baseline="0" dirty="0" smtClean="0">
                <a:ln>
                  <a:noFill/>
                </a:ln>
                <a:solidFill>
                  <a:srgbClr val="1F3A7D"/>
                </a:solidFill>
                <a:effectLst/>
                <a:latin typeface="Acta"/>
                <a:hlinkClick r:id="rId3"/>
              </a:rPr>
              <a:t>Scott Saylor</a:t>
            </a:r>
            <a:r>
              <a:rPr kumimoji="0" lang="en-US" altLang="en-US" sz="1300" b="0" i="0" u="none" strike="noStrike" cap="none" normalizeH="0" baseline="0" dirty="0" smtClean="0">
                <a:ln>
                  <a:noFill/>
                </a:ln>
                <a:solidFill>
                  <a:srgbClr val="222222"/>
                </a:solidFill>
                <a:effectLst/>
                <a:latin typeface="Acta"/>
              </a:rPr>
              <a:t> to the county commission, explains that the railroad has set aside $13 million to complete the purchase of 875 acres within the 1,550-acre </a:t>
            </a:r>
            <a:r>
              <a:rPr kumimoji="0" lang="en-US" altLang="en-US" sz="1300" b="0" i="0" u="none" strike="noStrike" cap="none" normalizeH="0" baseline="0" dirty="0" err="1" smtClean="0">
                <a:ln>
                  <a:noFill/>
                </a:ln>
                <a:solidFill>
                  <a:srgbClr val="222222"/>
                </a:solidFill>
                <a:effectLst/>
                <a:latin typeface="Acta"/>
              </a:rPr>
              <a:t>megasite</a:t>
            </a:r>
            <a:r>
              <a:rPr kumimoji="0" lang="en-US" altLang="en-US" sz="1300" b="0" i="0" u="none" strike="noStrike" cap="none" normalizeH="0" baseline="0" dirty="0" smtClean="0">
                <a:ln>
                  <a:noFill/>
                </a:ln>
                <a:solidFill>
                  <a:srgbClr val="222222"/>
                </a:solidFill>
                <a:effectLst/>
                <a:latin typeface="Acta"/>
              </a:rPr>
              <a:t> footprint, and will close on a majority of that acreage within two weeks. The remainder will be purchased "within the few months that follow," the letter says.</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rgbClr val="1F3A7D"/>
              </a:solidFill>
              <a:effectLst/>
              <a:latin typeface="Graphik Web"/>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222222"/>
                </a:solidFill>
                <a:effectLst/>
                <a:latin typeface="Acta"/>
              </a:rPr>
              <a:t>That should quell any talk by opponents of the site that the N.C. Railroad, </a:t>
            </a:r>
            <a:r>
              <a:rPr kumimoji="0" lang="en-US" altLang="en-US" sz="1300" b="0" i="0" u="none" strike="noStrike" cap="none" normalizeH="0" baseline="0" dirty="0" err="1" smtClean="0">
                <a:ln>
                  <a:noFill/>
                </a:ln>
                <a:solidFill>
                  <a:srgbClr val="222222"/>
                </a:solidFill>
                <a:effectLst/>
                <a:latin typeface="Acta"/>
              </a:rPr>
              <a:t>which</a:t>
            </a:r>
            <a:r>
              <a:rPr kumimoji="0" lang="en-US" altLang="en-US" sz="1300" b="0" i="0" u="none" strike="noStrike" cap="none" normalizeH="0" baseline="0" dirty="0" err="1" smtClean="0">
                <a:ln>
                  <a:noFill/>
                </a:ln>
                <a:solidFill>
                  <a:srgbClr val="1F3A7D"/>
                </a:solidFill>
                <a:effectLst/>
                <a:latin typeface="Acta"/>
                <a:hlinkClick r:id="rId4"/>
              </a:rPr>
              <a:t>announced</a:t>
            </a:r>
            <a:r>
              <a:rPr kumimoji="0" lang="en-US" altLang="en-US" sz="1300" b="0" i="0" u="none" strike="noStrike" cap="none" normalizeH="0" baseline="0" dirty="0" smtClean="0">
                <a:ln>
                  <a:noFill/>
                </a:ln>
                <a:solidFill>
                  <a:srgbClr val="1F3A7D"/>
                </a:solidFill>
                <a:effectLst/>
                <a:latin typeface="Acta"/>
                <a:hlinkClick r:id="rId4"/>
              </a:rPr>
              <a:t> plans to buy the chunk of land</a:t>
            </a:r>
            <a:r>
              <a:rPr kumimoji="0" lang="en-US" altLang="en-US" sz="1300" b="0" i="0" u="none" strike="noStrike" cap="none" normalizeH="0" baseline="0" dirty="0" smtClean="0">
                <a:ln>
                  <a:noFill/>
                </a:ln>
                <a:solidFill>
                  <a:srgbClr val="222222"/>
                </a:solidFill>
                <a:effectLst/>
                <a:latin typeface="Acta"/>
              </a:rPr>
              <a:t> from the </a:t>
            </a:r>
            <a:r>
              <a:rPr kumimoji="0" lang="en-US" altLang="en-US" sz="1300" b="0" i="0" u="none" strike="noStrike" cap="none" normalizeH="0" baseline="0" dirty="0" err="1" smtClean="0">
                <a:ln>
                  <a:noFill/>
                </a:ln>
                <a:solidFill>
                  <a:srgbClr val="222222"/>
                </a:solidFill>
                <a:effectLst/>
                <a:latin typeface="Acta"/>
              </a:rPr>
              <a:t>megasite</a:t>
            </a:r>
            <a:r>
              <a:rPr kumimoji="0" lang="en-US" altLang="en-US" sz="1300" b="0" i="0" u="none" strike="noStrike" cap="none" normalizeH="0" baseline="0" dirty="0" smtClean="0">
                <a:ln>
                  <a:noFill/>
                </a:ln>
                <a:solidFill>
                  <a:srgbClr val="222222"/>
                </a:solidFill>
                <a:effectLst/>
                <a:latin typeface="Acta"/>
              </a:rPr>
              <a:t> foundation in January, didn't have the dollars to follow through on the deal, Melvin said.</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222222"/>
                </a:solidFill>
                <a:effectLst/>
                <a:latin typeface="Acta"/>
              </a:rPr>
              <a:t>That's key as the site moves toward being certified by the state and by KPMG either late this month or in early May, and has an agreement recently inked between the foundation, Randolph County (which has a deed for $10 million of acreage in the site) and the railroad to work hand-in-hand to promote the site, Melvin said.</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222222"/>
                </a:solidFill>
                <a:effectLst/>
                <a:latin typeface="Acta"/>
              </a:rPr>
              <a:t>"We have not tried to market the site until we thought we're ready," Melvin said. "Now we're going to start marketing the site to the world."</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222222"/>
                </a:solidFill>
                <a:effectLst/>
                <a:latin typeface="Acta"/>
              </a:rPr>
              <a:t>These other pieces that are falling into the place — the power and interchange work — help make the site capable of being ready for use within 18 months, once the right large-scale manufacturer is found, he said.</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222222"/>
                </a:solidFill>
                <a:effectLst/>
                <a:latin typeface="Acta"/>
              </a:rPr>
              <a:t>The foundation is paying for Duke Energy to study how to bring power to the site and which route to use, a process the power company won't fund itself without a client ready to use the site, Melvin said.</a:t>
            </a: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222222"/>
                </a:solidFill>
                <a:effectLst/>
                <a:latin typeface="Acta"/>
              </a:rPr>
              <a:t>Likewise, interchange planning — which is typically funded by the state when an end user is already in place — can move ahead because the foundation paying for the work, he said.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222222"/>
                </a:solidFill>
                <a:effectLst/>
                <a:latin typeface="Acta"/>
              </a:rPr>
              <a:t>"The DOT cannot spend any public money for speculative purposes," Melvin said.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222222"/>
                </a:solidFill>
                <a:effectLst/>
                <a:latin typeface="Acta"/>
              </a:rPr>
              <a:t>He said the goal is "to have the site ready so that everything that is needed for it can be delivered within 18 months. We're not going to build an interchange until we have a customer."</a:t>
            </a:r>
            <a:br>
              <a:rPr kumimoji="0" lang="en-US" altLang="en-US" sz="1300" b="0" i="0" u="none" strike="noStrike" cap="none" normalizeH="0" baseline="0" dirty="0" smtClean="0">
                <a:ln>
                  <a:noFill/>
                </a:ln>
                <a:solidFill>
                  <a:srgbClr val="222222"/>
                </a:solidFill>
                <a:effectLst/>
                <a:latin typeface="Acta"/>
              </a:rPr>
            </a:br>
            <a:endParaRPr kumimoji="0" lang="en-US" altLang="en-US" sz="1300" b="0" i="0" u="none" strike="noStrike" cap="none" normalizeH="0" baseline="0" dirty="0" smtClean="0">
              <a:ln>
                <a:noFill/>
              </a:ln>
              <a:solidFill>
                <a:srgbClr val="222222"/>
              </a:solidFill>
              <a:effectLst/>
              <a:latin typeface="Act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222222"/>
                </a:solidFill>
                <a:effectLst/>
                <a:latin typeface="Acta"/>
              </a:rPr>
              <a:t>So does that mean that companies are now shopping around for </a:t>
            </a:r>
            <a:r>
              <a:rPr kumimoji="0" lang="en-US" altLang="en-US" sz="1300" b="0" i="0" u="none" strike="noStrike" cap="none" normalizeH="0" baseline="0" dirty="0" err="1" smtClean="0">
                <a:ln>
                  <a:noFill/>
                </a:ln>
                <a:solidFill>
                  <a:srgbClr val="222222"/>
                </a:solidFill>
                <a:effectLst/>
                <a:latin typeface="Acta"/>
              </a:rPr>
              <a:t>megasites</a:t>
            </a:r>
            <a:r>
              <a:rPr kumimoji="0" lang="en-US" altLang="en-US" sz="1300" b="0" i="0" u="none" strike="noStrike" cap="none" normalizeH="0" baseline="0" dirty="0" smtClean="0">
                <a:ln>
                  <a:noFill/>
                </a:ln>
                <a:solidFill>
                  <a:srgbClr val="222222"/>
                </a:solidFill>
                <a:effectLst/>
                <a:latin typeface="Acta"/>
              </a:rPr>
              <a:t>? Does Melvin know of an automaker who is now ready to kick the tires of a potential home for a new U.S. auto plant?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222222"/>
                </a:solidFill>
                <a:effectLst/>
                <a:latin typeface="Acta"/>
              </a:rPr>
              <a:t>If Melvin knows of one, he's not saying. But as supporters have always argued, the site needs to be ready to go when one does come knocking, hence the flurry of activity.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smtClean="0">
                <a:ln>
                  <a:noFill/>
                </a:ln>
                <a:solidFill>
                  <a:srgbClr val="222222"/>
                </a:solidFill>
                <a:effectLst/>
                <a:latin typeface="Acta"/>
              </a:rPr>
              <a:t>"We're confident that it's such a good site that we will eventually get a customer," Melvin said.</a:t>
            </a:r>
            <a:endParaRPr kumimoji="0" lang="en-US" altLang="en-US" sz="1800" b="0" i="0" u="none" strike="noStrike" cap="none" normalizeH="0" baseline="0" dirty="0" smtClean="0">
              <a:ln>
                <a:noFill/>
              </a:ln>
              <a:solidFill>
                <a:srgbClr val="1F3A7D"/>
              </a:solidFill>
              <a:effectLst/>
              <a:latin typeface="Arial" panose="020B0604020202020204" pitchFamily="34" charset="0"/>
            </a:endParaRPr>
          </a:p>
        </p:txBody>
      </p:sp>
    </p:spTree>
    <p:extLst>
      <p:ext uri="{BB962C8B-B14F-4D97-AF65-F5344CB8AC3E}">
        <p14:creationId xmlns:p14="http://schemas.microsoft.com/office/powerpoint/2010/main" val="18824589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23493" y="927279"/>
            <a:ext cx="19614024" cy="369332"/>
          </a:xfrm>
          <a:prstGeom prst="rect">
            <a:avLst/>
          </a:prstGeom>
          <a:noFill/>
        </p:spPr>
        <p:txBody>
          <a:bodyPr wrap="none" rtlCol="0">
            <a:spAutoFit/>
          </a:bodyPr>
          <a:lstStyle/>
          <a:p>
            <a:r>
              <a:rPr lang="en-US" dirty="0" smtClean="0"/>
              <a:t>April </a:t>
            </a:r>
            <a:r>
              <a:rPr lang="en-US" dirty="0"/>
              <a:t>2016 status by N&amp;R http://www.greensboro.com/news/local_news/power-interchange-plans-being-developed-for-greensboro-randolph-megasite/article_62d767e4-422a-569e-ad4a-2a8f4e45978c.html</a:t>
            </a:r>
          </a:p>
        </p:txBody>
      </p:sp>
    </p:spTree>
    <p:extLst>
      <p:ext uri="{BB962C8B-B14F-4D97-AF65-F5344CB8AC3E}">
        <p14:creationId xmlns:p14="http://schemas.microsoft.com/office/powerpoint/2010/main" val="404595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975002" y="147516"/>
            <a:ext cx="8075053" cy="6625684"/>
          </a:xfrm>
          <a:prstGeom prst="rect">
            <a:avLst/>
          </a:prstGeom>
        </p:spPr>
      </p:pic>
      <p:sp>
        <p:nvSpPr>
          <p:cNvPr id="5" name="TextBox 4"/>
          <p:cNvSpPr txBox="1"/>
          <p:nvPr/>
        </p:nvSpPr>
        <p:spPr>
          <a:xfrm>
            <a:off x="708338" y="2962141"/>
            <a:ext cx="1000595" cy="461665"/>
          </a:xfrm>
          <a:prstGeom prst="rect">
            <a:avLst/>
          </a:prstGeom>
          <a:noFill/>
        </p:spPr>
        <p:txBody>
          <a:bodyPr wrap="none" rtlCol="0">
            <a:spAutoFit/>
          </a:bodyPr>
          <a:lstStyle/>
          <a:p>
            <a:r>
              <a:rPr lang="en-US" sz="2400" b="1" dirty="0" err="1" smtClean="0"/>
              <a:t>Rt</a:t>
            </a:r>
            <a:r>
              <a:rPr lang="en-US" sz="2400" b="1" dirty="0" smtClean="0"/>
              <a:t> 421</a:t>
            </a:r>
            <a:endParaRPr lang="en-US" sz="2400" b="1" dirty="0"/>
          </a:p>
        </p:txBody>
      </p:sp>
      <p:sp>
        <p:nvSpPr>
          <p:cNvPr id="8" name="Right Arrow 7"/>
          <p:cNvSpPr/>
          <p:nvPr/>
        </p:nvSpPr>
        <p:spPr>
          <a:xfrm>
            <a:off x="1708933" y="3019108"/>
            <a:ext cx="853963" cy="34772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1929853" y="531339"/>
            <a:ext cx="1266086" cy="34772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984" y="189761"/>
            <a:ext cx="2008050" cy="830997"/>
          </a:xfrm>
          <a:prstGeom prst="rect">
            <a:avLst/>
          </a:prstGeom>
          <a:noFill/>
        </p:spPr>
        <p:txBody>
          <a:bodyPr wrap="none" rtlCol="0">
            <a:spAutoFit/>
          </a:bodyPr>
          <a:lstStyle/>
          <a:p>
            <a:r>
              <a:rPr lang="en-US" sz="2400" b="1" dirty="0" smtClean="0"/>
              <a:t>Greensboro St</a:t>
            </a:r>
          </a:p>
          <a:p>
            <a:r>
              <a:rPr lang="en-US" sz="2400" b="1" dirty="0" smtClean="0"/>
              <a:t>Old Liberty</a:t>
            </a:r>
            <a:endParaRPr lang="en-US" sz="2400" b="1" dirty="0"/>
          </a:p>
        </p:txBody>
      </p:sp>
      <p:sp>
        <p:nvSpPr>
          <p:cNvPr id="12" name="Right Arrow 11"/>
          <p:cNvSpPr/>
          <p:nvPr/>
        </p:nvSpPr>
        <p:spPr>
          <a:xfrm>
            <a:off x="1929853" y="3710275"/>
            <a:ext cx="3002587" cy="34772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27358" y="3642505"/>
            <a:ext cx="1727781" cy="830997"/>
          </a:xfrm>
          <a:prstGeom prst="rect">
            <a:avLst/>
          </a:prstGeom>
          <a:noFill/>
        </p:spPr>
        <p:txBody>
          <a:bodyPr wrap="none" rtlCol="0">
            <a:spAutoFit/>
          </a:bodyPr>
          <a:lstStyle/>
          <a:p>
            <a:r>
              <a:rPr lang="en-US" sz="2400" b="1" dirty="0" smtClean="0"/>
              <a:t>Browns </a:t>
            </a:r>
          </a:p>
          <a:p>
            <a:r>
              <a:rPr lang="en-US" sz="2400" b="1" dirty="0" smtClean="0"/>
              <a:t>Meadow Rd</a:t>
            </a:r>
            <a:endParaRPr lang="en-US" sz="2400" b="1" dirty="0"/>
          </a:p>
        </p:txBody>
      </p:sp>
      <p:sp>
        <p:nvSpPr>
          <p:cNvPr id="14" name="TextBox 13"/>
          <p:cNvSpPr txBox="1"/>
          <p:nvPr/>
        </p:nvSpPr>
        <p:spPr>
          <a:xfrm>
            <a:off x="10715223" y="4675031"/>
            <a:ext cx="1335622" cy="830997"/>
          </a:xfrm>
          <a:prstGeom prst="rect">
            <a:avLst/>
          </a:prstGeom>
          <a:noFill/>
        </p:spPr>
        <p:txBody>
          <a:bodyPr wrap="none" rtlCol="0">
            <a:spAutoFit/>
          </a:bodyPr>
          <a:lstStyle/>
          <a:p>
            <a:r>
              <a:rPr lang="en-US" sz="2400" b="1" dirty="0" smtClean="0"/>
              <a:t>Troy</a:t>
            </a:r>
          </a:p>
          <a:p>
            <a:r>
              <a:rPr lang="en-US" sz="2400" b="1" dirty="0" smtClean="0"/>
              <a:t>Smith Rd</a:t>
            </a:r>
            <a:endParaRPr lang="en-US" sz="2400" b="1" dirty="0"/>
          </a:p>
        </p:txBody>
      </p:sp>
      <p:sp>
        <p:nvSpPr>
          <p:cNvPr id="15" name="Left Arrow 14"/>
          <p:cNvSpPr/>
          <p:nvPr/>
        </p:nvSpPr>
        <p:spPr>
          <a:xfrm flipV="1">
            <a:off x="9245049" y="4934294"/>
            <a:ext cx="1470173" cy="312467"/>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67773" y="4983393"/>
            <a:ext cx="1162498" cy="830997"/>
          </a:xfrm>
          <a:prstGeom prst="rect">
            <a:avLst/>
          </a:prstGeom>
          <a:noFill/>
        </p:spPr>
        <p:txBody>
          <a:bodyPr wrap="none" rtlCol="0">
            <a:spAutoFit/>
          </a:bodyPr>
          <a:lstStyle/>
          <a:p>
            <a:r>
              <a:rPr lang="en-US" sz="2400" b="1" dirty="0" smtClean="0"/>
              <a:t>Dodson</a:t>
            </a:r>
          </a:p>
          <a:p>
            <a:r>
              <a:rPr lang="en-US" sz="2400" b="1" dirty="0" smtClean="0"/>
              <a:t>Lake</a:t>
            </a:r>
            <a:endParaRPr lang="en-US" sz="2400" b="1" dirty="0"/>
          </a:p>
        </p:txBody>
      </p:sp>
      <p:sp>
        <p:nvSpPr>
          <p:cNvPr id="17" name="Right Arrow 16"/>
          <p:cNvSpPr/>
          <p:nvPr/>
        </p:nvSpPr>
        <p:spPr>
          <a:xfrm>
            <a:off x="1631658" y="5289104"/>
            <a:ext cx="4189593" cy="34772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69563" y="6022289"/>
            <a:ext cx="958917" cy="830997"/>
          </a:xfrm>
          <a:prstGeom prst="rect">
            <a:avLst/>
          </a:prstGeom>
          <a:noFill/>
        </p:spPr>
        <p:txBody>
          <a:bodyPr wrap="none" rtlCol="0">
            <a:spAutoFit/>
          </a:bodyPr>
          <a:lstStyle/>
          <a:p>
            <a:r>
              <a:rPr lang="en-US" sz="2400" b="1" dirty="0" smtClean="0"/>
              <a:t>Sandy</a:t>
            </a:r>
          </a:p>
          <a:p>
            <a:r>
              <a:rPr lang="en-US" sz="2400" b="1" dirty="0" smtClean="0"/>
              <a:t>Creek</a:t>
            </a:r>
            <a:endParaRPr lang="en-US" sz="2400" b="1" dirty="0"/>
          </a:p>
        </p:txBody>
      </p:sp>
      <p:sp>
        <p:nvSpPr>
          <p:cNvPr id="20" name="Right Arrow 19"/>
          <p:cNvSpPr/>
          <p:nvPr/>
        </p:nvSpPr>
        <p:spPr>
          <a:xfrm>
            <a:off x="1645305" y="6497186"/>
            <a:ext cx="4162298" cy="34772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Arrow Connector 22"/>
          <p:cNvCxnSpPr/>
          <p:nvPr/>
        </p:nvCxnSpPr>
        <p:spPr>
          <a:xfrm>
            <a:off x="1041009" y="-337625"/>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Striped Right Arrow 23"/>
          <p:cNvSpPr/>
          <p:nvPr/>
        </p:nvSpPr>
        <p:spPr>
          <a:xfrm rot="6000000">
            <a:off x="4210139" y="4031939"/>
            <a:ext cx="4655601" cy="293066"/>
          </a:xfrm>
          <a:prstGeom prst="stripedRightArrow">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512983" y="3192972"/>
            <a:ext cx="912173" cy="830997"/>
          </a:xfrm>
          <a:prstGeom prst="rect">
            <a:avLst/>
          </a:prstGeom>
          <a:noFill/>
        </p:spPr>
        <p:txBody>
          <a:bodyPr wrap="none" rtlCol="0">
            <a:spAutoFit/>
          </a:bodyPr>
          <a:lstStyle/>
          <a:p>
            <a:r>
              <a:rPr lang="en-US" sz="2400" b="1" dirty="0" smtClean="0"/>
              <a:t>Small</a:t>
            </a:r>
          </a:p>
          <a:p>
            <a:r>
              <a:rPr lang="en-US" sz="2400" b="1" dirty="0" smtClean="0"/>
              <a:t>Creek</a:t>
            </a:r>
            <a:endParaRPr lang="en-US" sz="2400" b="1" dirty="0"/>
          </a:p>
        </p:txBody>
      </p:sp>
      <p:sp>
        <p:nvSpPr>
          <p:cNvPr id="26" name="Left Arrow 25"/>
          <p:cNvSpPr/>
          <p:nvPr/>
        </p:nvSpPr>
        <p:spPr>
          <a:xfrm flipV="1">
            <a:off x="6745313" y="3423805"/>
            <a:ext cx="3648948" cy="286469"/>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9740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476625" y="1223962"/>
            <a:ext cx="5238750" cy="4410075"/>
          </a:xfrm>
          <a:prstGeom prst="rect">
            <a:avLst/>
          </a:prstGeom>
        </p:spPr>
      </p:pic>
      <p:sp>
        <p:nvSpPr>
          <p:cNvPr id="3" name="TextBox 2"/>
          <p:cNvSpPr txBox="1"/>
          <p:nvPr/>
        </p:nvSpPr>
        <p:spPr>
          <a:xfrm>
            <a:off x="625444" y="929252"/>
            <a:ext cx="1843197" cy="461665"/>
          </a:xfrm>
          <a:prstGeom prst="rect">
            <a:avLst/>
          </a:prstGeom>
          <a:noFill/>
        </p:spPr>
        <p:txBody>
          <a:bodyPr wrap="none" rtlCol="0">
            <a:spAutoFit/>
          </a:bodyPr>
          <a:lstStyle/>
          <a:p>
            <a:r>
              <a:rPr lang="en-US" sz="2400" b="1" dirty="0" smtClean="0"/>
              <a:t>Railroad Line</a:t>
            </a:r>
            <a:endParaRPr lang="en-US" sz="2400" b="1" dirty="0"/>
          </a:p>
        </p:txBody>
      </p:sp>
      <p:sp>
        <p:nvSpPr>
          <p:cNvPr id="4" name="Right Arrow 3"/>
          <p:cNvSpPr/>
          <p:nvPr/>
        </p:nvSpPr>
        <p:spPr>
          <a:xfrm>
            <a:off x="2449891" y="1217053"/>
            <a:ext cx="853963" cy="347729"/>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274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3094" y="90152"/>
            <a:ext cx="9119354" cy="6658377"/>
          </a:xfrm>
          <a:prstGeom prst="rect">
            <a:avLst/>
          </a:prstGeom>
        </p:spPr>
      </p:pic>
    </p:spTree>
    <p:extLst>
      <p:ext uri="{BB962C8B-B14F-4D97-AF65-F5344CB8AC3E}">
        <p14:creationId xmlns:p14="http://schemas.microsoft.com/office/powerpoint/2010/main" val="264001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33183" y="177290"/>
            <a:ext cx="2671322" cy="6468009"/>
          </a:xfrm>
          <a:prstGeom prst="rect">
            <a:avLst/>
          </a:prstGeom>
        </p:spPr>
      </p:pic>
      <p:sp>
        <p:nvSpPr>
          <p:cNvPr id="3" name="TextBox 2"/>
          <p:cNvSpPr txBox="1"/>
          <p:nvPr/>
        </p:nvSpPr>
        <p:spPr>
          <a:xfrm>
            <a:off x="8500740" y="238163"/>
            <a:ext cx="1360244" cy="461665"/>
          </a:xfrm>
          <a:prstGeom prst="rect">
            <a:avLst/>
          </a:prstGeom>
          <a:noFill/>
        </p:spPr>
        <p:txBody>
          <a:bodyPr wrap="none" rtlCol="0">
            <a:spAutoFit/>
          </a:bodyPr>
          <a:lstStyle/>
          <a:p>
            <a:r>
              <a:rPr lang="en-US" sz="2400" b="1" dirty="0" err="1" smtClean="0"/>
              <a:t>Megasite</a:t>
            </a:r>
            <a:endParaRPr lang="en-US" sz="2400" b="1" dirty="0"/>
          </a:p>
        </p:txBody>
      </p:sp>
      <p:sp>
        <p:nvSpPr>
          <p:cNvPr id="4" name="TextBox 3"/>
          <p:cNvSpPr txBox="1"/>
          <p:nvPr/>
        </p:nvSpPr>
        <p:spPr>
          <a:xfrm>
            <a:off x="8515979" y="2377440"/>
            <a:ext cx="1579600" cy="461665"/>
          </a:xfrm>
          <a:prstGeom prst="rect">
            <a:avLst/>
          </a:prstGeom>
          <a:noFill/>
        </p:spPr>
        <p:txBody>
          <a:bodyPr wrap="none" rtlCol="0">
            <a:spAutoFit/>
          </a:bodyPr>
          <a:lstStyle/>
          <a:p>
            <a:r>
              <a:rPr lang="en-US" sz="2400" b="1" dirty="0" smtClean="0"/>
              <a:t>Deep River</a:t>
            </a:r>
            <a:endParaRPr lang="en-US" sz="2400" b="1" dirty="0"/>
          </a:p>
        </p:txBody>
      </p:sp>
      <p:sp>
        <p:nvSpPr>
          <p:cNvPr id="5" name="TextBox 4"/>
          <p:cNvSpPr txBox="1"/>
          <p:nvPr/>
        </p:nvSpPr>
        <p:spPr>
          <a:xfrm>
            <a:off x="9125610" y="892303"/>
            <a:ext cx="1083214" cy="830997"/>
          </a:xfrm>
          <a:prstGeom prst="rect">
            <a:avLst/>
          </a:prstGeom>
          <a:noFill/>
        </p:spPr>
        <p:txBody>
          <a:bodyPr wrap="square" rtlCol="0">
            <a:spAutoFit/>
          </a:bodyPr>
          <a:lstStyle/>
          <a:p>
            <a:r>
              <a:rPr lang="en-US" sz="2400" b="1" dirty="0" smtClean="0"/>
              <a:t>Sandy </a:t>
            </a:r>
          </a:p>
          <a:p>
            <a:r>
              <a:rPr lang="en-US" sz="2400" b="1" dirty="0"/>
              <a:t>R</a:t>
            </a:r>
            <a:r>
              <a:rPr lang="en-US" sz="2400" b="1" dirty="0" smtClean="0"/>
              <a:t>iver</a:t>
            </a:r>
            <a:endParaRPr lang="en-US" sz="2400" b="1" dirty="0"/>
          </a:p>
        </p:txBody>
      </p:sp>
      <p:sp>
        <p:nvSpPr>
          <p:cNvPr id="6" name="TextBox 5"/>
          <p:cNvSpPr txBox="1"/>
          <p:nvPr/>
        </p:nvSpPr>
        <p:spPr>
          <a:xfrm>
            <a:off x="8764172" y="6063175"/>
            <a:ext cx="1958806" cy="461665"/>
          </a:xfrm>
          <a:prstGeom prst="rect">
            <a:avLst/>
          </a:prstGeom>
          <a:noFill/>
        </p:spPr>
        <p:txBody>
          <a:bodyPr wrap="none" rtlCol="0">
            <a:spAutoFit/>
          </a:bodyPr>
          <a:lstStyle/>
          <a:p>
            <a:r>
              <a:rPr lang="en-US" sz="2400" b="1" dirty="0" smtClean="0"/>
              <a:t>Ramseur Lake</a:t>
            </a:r>
            <a:endParaRPr lang="en-US" sz="2400" b="1" dirty="0"/>
          </a:p>
        </p:txBody>
      </p:sp>
      <p:sp>
        <p:nvSpPr>
          <p:cNvPr id="7" name="Left Arrow 6"/>
          <p:cNvSpPr/>
          <p:nvPr/>
        </p:nvSpPr>
        <p:spPr>
          <a:xfrm>
            <a:off x="7668636" y="375138"/>
            <a:ext cx="787973" cy="25321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 Arrow 7"/>
          <p:cNvSpPr/>
          <p:nvPr/>
        </p:nvSpPr>
        <p:spPr>
          <a:xfrm>
            <a:off x="7917767" y="1249680"/>
            <a:ext cx="1077686" cy="253218"/>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6358597" y="6063175"/>
            <a:ext cx="2387726" cy="357441"/>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Left Arrow 9"/>
          <p:cNvSpPr/>
          <p:nvPr/>
        </p:nvSpPr>
        <p:spPr>
          <a:xfrm>
            <a:off x="7668636" y="2532185"/>
            <a:ext cx="841818" cy="202696"/>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973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85039" y="144780"/>
            <a:ext cx="6756017" cy="523220"/>
          </a:xfrm>
          <a:prstGeom prst="rect">
            <a:avLst/>
          </a:prstGeom>
          <a:noFill/>
        </p:spPr>
        <p:txBody>
          <a:bodyPr wrap="none" rtlCol="0">
            <a:spAutoFit/>
          </a:bodyPr>
          <a:lstStyle/>
          <a:p>
            <a:r>
              <a:rPr lang="en-US" sz="2800" b="1" dirty="0" smtClean="0"/>
              <a:t>Greensboro/Randolph </a:t>
            </a:r>
            <a:r>
              <a:rPr lang="en-US" sz="2800" b="1" dirty="0" err="1" smtClean="0"/>
              <a:t>Megasite</a:t>
            </a:r>
            <a:r>
              <a:rPr lang="en-US" sz="2800" b="1" dirty="0" smtClean="0"/>
              <a:t> Foundation</a:t>
            </a:r>
            <a:endParaRPr lang="en-US" sz="2800" b="1" dirty="0"/>
          </a:p>
        </p:txBody>
      </p:sp>
      <p:sp>
        <p:nvSpPr>
          <p:cNvPr id="4" name="TextBox 3"/>
          <p:cNvSpPr txBox="1"/>
          <p:nvPr/>
        </p:nvSpPr>
        <p:spPr>
          <a:xfrm>
            <a:off x="952500" y="828675"/>
            <a:ext cx="9582418" cy="5262979"/>
          </a:xfrm>
          <a:prstGeom prst="rect">
            <a:avLst/>
          </a:prstGeom>
          <a:noFill/>
        </p:spPr>
        <p:txBody>
          <a:bodyPr wrap="square" rtlCol="0">
            <a:spAutoFit/>
          </a:bodyPr>
          <a:lstStyle/>
          <a:p>
            <a:r>
              <a:rPr lang="en-US" sz="1600" dirty="0" smtClean="0"/>
              <a:t>Non profit organization</a:t>
            </a:r>
          </a:p>
          <a:p>
            <a:r>
              <a:rPr lang="en-US" sz="1600" dirty="0" smtClean="0"/>
              <a:t>Primary mission to assemble a tract of land in RC </a:t>
            </a:r>
          </a:p>
          <a:p>
            <a:r>
              <a:rPr lang="en-US" sz="1600" dirty="0" smtClean="0"/>
              <a:t>Promote extension of water and sewer services</a:t>
            </a:r>
          </a:p>
          <a:p>
            <a:r>
              <a:rPr lang="en-US" sz="1600" dirty="0" smtClean="0"/>
              <a:t>Develop site so that it will be usable by advanced manufacturer</a:t>
            </a:r>
          </a:p>
          <a:p>
            <a:r>
              <a:rPr lang="en-US" sz="1600" dirty="0" smtClean="0"/>
              <a:t>To seek funding to acquire properties and aid development and marketing</a:t>
            </a:r>
          </a:p>
          <a:p>
            <a:r>
              <a:rPr lang="en-US" sz="1600" dirty="0" smtClean="0"/>
              <a:t>Lessen the burden on local governments for marketing the site</a:t>
            </a:r>
          </a:p>
          <a:p>
            <a:r>
              <a:rPr lang="en-US" sz="1600" dirty="0" smtClean="0"/>
              <a:t>Promote Randolph and Greensboro as areas for advanced manufacturing facility</a:t>
            </a:r>
          </a:p>
          <a:p>
            <a:endParaRPr lang="en-US" sz="1600" dirty="0"/>
          </a:p>
          <a:p>
            <a:r>
              <a:rPr lang="en-US" sz="1600" dirty="0" smtClean="0"/>
              <a:t>Board of Directors</a:t>
            </a:r>
          </a:p>
          <a:p>
            <a:r>
              <a:rPr lang="en-US" sz="1600" dirty="0"/>
              <a:t>	</a:t>
            </a:r>
            <a:r>
              <a:rPr lang="en-US" sz="1600" dirty="0" smtClean="0"/>
              <a:t>Greensboro City Council representative Jim Westmoreland, City </a:t>
            </a:r>
            <a:r>
              <a:rPr lang="en-US" sz="1600" dirty="0" err="1" smtClean="0"/>
              <a:t>Mgr</a:t>
            </a:r>
            <a:endParaRPr lang="en-US" sz="1600" dirty="0" smtClean="0"/>
          </a:p>
          <a:p>
            <a:r>
              <a:rPr lang="en-US" sz="1600" dirty="0"/>
              <a:t>	</a:t>
            </a:r>
            <a:r>
              <a:rPr lang="en-US" sz="1600" dirty="0" smtClean="0"/>
              <a:t>Randolph County Commissioner representative – Hal Johnson, </a:t>
            </a:r>
            <a:r>
              <a:rPr lang="en-US" sz="1600" dirty="0" err="1" smtClean="0"/>
              <a:t>Cty</a:t>
            </a:r>
            <a:r>
              <a:rPr lang="en-US" sz="1600" dirty="0" smtClean="0"/>
              <a:t> </a:t>
            </a:r>
            <a:r>
              <a:rPr lang="en-US" sz="1600" dirty="0" err="1" smtClean="0"/>
              <a:t>Mgr</a:t>
            </a:r>
            <a:endParaRPr lang="en-US" sz="1600" dirty="0" smtClean="0"/>
          </a:p>
          <a:p>
            <a:r>
              <a:rPr lang="en-US" sz="1600" dirty="0"/>
              <a:t>	</a:t>
            </a:r>
            <a:r>
              <a:rPr lang="en-US" sz="1600" dirty="0" smtClean="0"/>
              <a:t>3 representatives from Bryan Foundation</a:t>
            </a:r>
          </a:p>
          <a:p>
            <a:r>
              <a:rPr lang="en-US" sz="1600" dirty="0"/>
              <a:t>	</a:t>
            </a:r>
            <a:r>
              <a:rPr lang="en-US" sz="1600" dirty="0" smtClean="0"/>
              <a:t>	E. S. ‘Jim’ Melvin</a:t>
            </a:r>
          </a:p>
          <a:p>
            <a:pPr marL="3028950" lvl="6" indent="-285750">
              <a:buFont typeface="Wingdings" panose="05000000000000000000" pitchFamily="2" charset="2"/>
              <a:buChar char="§"/>
            </a:pPr>
            <a:r>
              <a:rPr lang="en-US" sz="1600" dirty="0" smtClean="0"/>
              <a:t>10 </a:t>
            </a:r>
            <a:r>
              <a:rPr lang="en-US" sz="1600" dirty="0" err="1" smtClean="0"/>
              <a:t>yr</a:t>
            </a:r>
            <a:r>
              <a:rPr lang="en-US" sz="1600" dirty="0" smtClean="0"/>
              <a:t> mayor of Greensboro</a:t>
            </a:r>
          </a:p>
          <a:p>
            <a:pPr marL="3028950" lvl="6" indent="-285750">
              <a:buFont typeface="Wingdings" panose="05000000000000000000" pitchFamily="2" charset="2"/>
              <a:buChar char="§"/>
            </a:pPr>
            <a:r>
              <a:rPr lang="en-US" sz="1600" dirty="0" smtClean="0"/>
              <a:t>Banker</a:t>
            </a:r>
          </a:p>
          <a:p>
            <a:pPr marL="3028950" lvl="6" indent="-285750">
              <a:buFont typeface="Wingdings" panose="05000000000000000000" pitchFamily="2" charset="2"/>
              <a:buChar char="§"/>
            </a:pPr>
            <a:r>
              <a:rPr lang="en-US" sz="1600" dirty="0" smtClean="0"/>
              <a:t>Dev of </a:t>
            </a:r>
            <a:r>
              <a:rPr lang="en-US" sz="1600" dirty="0" err="1" smtClean="0"/>
              <a:t>Newbridge</a:t>
            </a:r>
            <a:r>
              <a:rPr lang="en-US" sz="1600" dirty="0" smtClean="0"/>
              <a:t> Ball Park and Elon Law</a:t>
            </a:r>
          </a:p>
          <a:p>
            <a:r>
              <a:rPr lang="en-US" sz="1600" dirty="0"/>
              <a:t>	</a:t>
            </a:r>
            <a:r>
              <a:rPr lang="en-US" sz="1600" dirty="0" smtClean="0"/>
              <a:t>		</a:t>
            </a:r>
          </a:p>
          <a:p>
            <a:r>
              <a:rPr lang="en-US" sz="1600" dirty="0"/>
              <a:t>	</a:t>
            </a:r>
            <a:r>
              <a:rPr lang="en-US" sz="1600" dirty="0" smtClean="0"/>
              <a:t>	Carole W. Bruce</a:t>
            </a:r>
          </a:p>
          <a:p>
            <a:pPr marL="3028950" lvl="6" indent="-285750">
              <a:buFont typeface="Arial" panose="020B0604020202020204" pitchFamily="34" charset="0"/>
              <a:buChar char="•"/>
            </a:pPr>
            <a:r>
              <a:rPr lang="en-US" sz="1600" dirty="0" smtClean="0"/>
              <a:t>Lawyer - estates, taxes, trusts</a:t>
            </a:r>
          </a:p>
          <a:p>
            <a:r>
              <a:rPr lang="en-US" sz="1600" dirty="0"/>
              <a:t>	</a:t>
            </a:r>
            <a:r>
              <a:rPr lang="en-US" sz="1600" dirty="0" smtClean="0"/>
              <a:t>	J. Edward Kitchen</a:t>
            </a:r>
          </a:p>
          <a:p>
            <a:pPr marL="3028950" lvl="6" indent="-285750">
              <a:buFont typeface="Arial" panose="020B0604020202020204" pitchFamily="34" charset="0"/>
              <a:buChar char="•"/>
            </a:pPr>
            <a:r>
              <a:rPr lang="en-US" sz="1600" dirty="0" smtClean="0"/>
              <a:t>UNC Pres School of government</a:t>
            </a:r>
            <a:endParaRPr lang="en-US" sz="1600" dirty="0"/>
          </a:p>
        </p:txBody>
      </p:sp>
    </p:spTree>
    <p:extLst>
      <p:ext uri="{BB962C8B-B14F-4D97-AF65-F5344CB8AC3E}">
        <p14:creationId xmlns:p14="http://schemas.microsoft.com/office/powerpoint/2010/main" val="1418011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785647"/>
          </a:xfrm>
        </p:spPr>
        <p:txBody>
          <a:bodyPr>
            <a:normAutofit/>
          </a:bodyPr>
          <a:lstStyle/>
          <a:p>
            <a:pPr algn="ctr"/>
            <a:r>
              <a:rPr lang="en-US" sz="3600" b="1" dirty="0"/>
              <a:t>McCallum Sweeney </a:t>
            </a:r>
            <a:r>
              <a:rPr lang="en-US" sz="3600" b="1" dirty="0" smtClean="0"/>
              <a:t>Consulting criteria,</a:t>
            </a:r>
            <a:r>
              <a:rPr lang="en-US" sz="3600" b="1" dirty="0" smtClean="0"/>
              <a:t/>
            </a:r>
            <a:br>
              <a:rPr lang="en-US" sz="3600" b="1" dirty="0" smtClean="0"/>
            </a:br>
            <a:r>
              <a:rPr lang="en-US" sz="3600" b="1" dirty="0" smtClean="0"/>
              <a:t>specializes </a:t>
            </a:r>
            <a:r>
              <a:rPr lang="en-US" sz="3600" b="1" dirty="0"/>
              <a:t>in certifying </a:t>
            </a:r>
            <a:r>
              <a:rPr lang="en-US" sz="3600" b="1" dirty="0" err="1" smtClean="0"/>
              <a:t>megasites</a:t>
            </a:r>
            <a:r>
              <a:rPr lang="en-US" sz="3600" b="1" dirty="0" smtClean="0"/>
              <a:t/>
            </a:r>
            <a:br>
              <a:rPr lang="en-US" sz="3600" b="1" dirty="0" smtClean="0"/>
            </a:br>
            <a:r>
              <a:rPr lang="en-US" sz="3600" b="1" dirty="0" smtClean="0"/>
              <a:t>G-R will use KPMG</a:t>
            </a:r>
            <a:endParaRPr lang="en-US" sz="3600" b="1" dirty="0"/>
          </a:p>
        </p:txBody>
      </p:sp>
      <p:sp>
        <p:nvSpPr>
          <p:cNvPr id="3" name="TextBox 2"/>
          <p:cNvSpPr txBox="1"/>
          <p:nvPr/>
        </p:nvSpPr>
        <p:spPr>
          <a:xfrm>
            <a:off x="1387185" y="2333685"/>
            <a:ext cx="10158102" cy="4093428"/>
          </a:xfrm>
          <a:prstGeom prst="rect">
            <a:avLst/>
          </a:prstGeom>
          <a:noFill/>
        </p:spPr>
        <p:txBody>
          <a:bodyPr wrap="none" rtlCol="0">
            <a:spAutoFit/>
          </a:bodyPr>
          <a:lstStyle/>
          <a:p>
            <a:r>
              <a:rPr lang="en-US" sz="2000" b="1" dirty="0" smtClean="0"/>
              <a:t>Start of concept</a:t>
            </a:r>
          </a:p>
          <a:p>
            <a:pPr marL="742950" lvl="1" indent="-285750">
              <a:buFont typeface="Arial" panose="020B0604020202020204" pitchFamily="34" charset="0"/>
              <a:buChar char="•"/>
            </a:pPr>
            <a:r>
              <a:rPr lang="en-US" sz="2000" dirty="0" smtClean="0"/>
              <a:t>Determine the industry first</a:t>
            </a:r>
          </a:p>
          <a:p>
            <a:pPr marL="742950" lvl="1" indent="-285750">
              <a:buFont typeface="Arial" panose="020B0604020202020204" pitchFamily="34" charset="0"/>
              <a:buChar char="•"/>
            </a:pPr>
            <a:r>
              <a:rPr lang="en-US" sz="2000" dirty="0" smtClean="0"/>
              <a:t>commitment </a:t>
            </a:r>
            <a:r>
              <a:rPr lang="en-US" sz="2000" dirty="0"/>
              <a:t>of the owner and local government to move quickly on a very large project</a:t>
            </a:r>
            <a:r>
              <a:rPr lang="en-US" sz="2000" dirty="0" smtClean="0"/>
              <a:t>,</a:t>
            </a:r>
          </a:p>
          <a:p>
            <a:r>
              <a:rPr lang="en-US" sz="2000" b="1" dirty="0" smtClean="0"/>
              <a:t>Certification</a:t>
            </a:r>
          </a:p>
          <a:p>
            <a:pPr marL="742950" lvl="1" indent="-285750">
              <a:buFont typeface="Arial" panose="020B0604020202020204" pitchFamily="34" charset="0"/>
              <a:buChar char="•"/>
            </a:pPr>
            <a:r>
              <a:rPr lang="en-US" sz="2000" dirty="0"/>
              <a:t> </a:t>
            </a:r>
            <a:r>
              <a:rPr lang="en-US" sz="2000" dirty="0" smtClean="0"/>
              <a:t>clear </a:t>
            </a:r>
            <a:r>
              <a:rPr lang="en-US" sz="2000" dirty="0"/>
              <a:t>ownership </a:t>
            </a:r>
            <a:r>
              <a:rPr lang="en-US" sz="2000" dirty="0" smtClean="0"/>
              <a:t>title</a:t>
            </a:r>
          </a:p>
          <a:p>
            <a:pPr marL="742950" lvl="1" indent="-285750">
              <a:buFont typeface="Arial" panose="020B0604020202020204" pitchFamily="34" charset="0"/>
              <a:buChar char="•"/>
            </a:pPr>
            <a:r>
              <a:rPr lang="en-US" sz="2000" dirty="0" smtClean="0"/>
              <a:t> </a:t>
            </a:r>
            <a:r>
              <a:rPr lang="en-US" sz="2000" dirty="0"/>
              <a:t>size and configuration of the </a:t>
            </a:r>
            <a:r>
              <a:rPr lang="en-US" sz="2000" dirty="0" smtClean="0"/>
              <a:t>site</a:t>
            </a:r>
          </a:p>
          <a:p>
            <a:pPr marL="742950" lvl="1" indent="-285750">
              <a:buFont typeface="Arial" panose="020B0604020202020204" pitchFamily="34" charset="0"/>
              <a:buChar char="•"/>
            </a:pPr>
            <a:r>
              <a:rPr lang="en-US" sz="2000" dirty="0" smtClean="0"/>
              <a:t> </a:t>
            </a:r>
            <a:r>
              <a:rPr lang="en-US" sz="2000" dirty="0"/>
              <a:t>utility </a:t>
            </a:r>
            <a:r>
              <a:rPr lang="en-US" sz="2000" dirty="0" smtClean="0"/>
              <a:t>availability</a:t>
            </a:r>
          </a:p>
          <a:p>
            <a:pPr marL="742950" lvl="1" indent="-285750">
              <a:buFont typeface="Arial" panose="020B0604020202020204" pitchFamily="34" charset="0"/>
              <a:buChar char="•"/>
            </a:pPr>
            <a:r>
              <a:rPr lang="en-US" sz="2000" dirty="0" smtClean="0"/>
              <a:t> </a:t>
            </a:r>
            <a:r>
              <a:rPr lang="en-US" sz="2000" dirty="0"/>
              <a:t>transportation </a:t>
            </a:r>
            <a:r>
              <a:rPr lang="en-US" sz="2000" dirty="0" smtClean="0"/>
              <a:t>availability</a:t>
            </a:r>
          </a:p>
          <a:p>
            <a:pPr marL="742950" lvl="1" indent="-285750">
              <a:buFont typeface="Arial" panose="020B0604020202020204" pitchFamily="34" charset="0"/>
              <a:buChar char="•"/>
            </a:pPr>
            <a:r>
              <a:rPr lang="en-US" sz="2000" dirty="0" smtClean="0"/>
              <a:t> </a:t>
            </a:r>
            <a:r>
              <a:rPr lang="en-US" sz="2000" dirty="0"/>
              <a:t>favorable environmental </a:t>
            </a:r>
            <a:r>
              <a:rPr lang="en-US" sz="2000" dirty="0" smtClean="0"/>
              <a:t>assessment</a:t>
            </a:r>
          </a:p>
          <a:p>
            <a:pPr marL="742950" lvl="1" indent="-285750">
              <a:buFont typeface="Arial" panose="020B0604020202020204" pitchFamily="34" charset="0"/>
              <a:buChar char="•"/>
            </a:pPr>
            <a:r>
              <a:rPr lang="en-US" sz="2000" dirty="0" smtClean="0"/>
              <a:t> </a:t>
            </a:r>
            <a:r>
              <a:rPr lang="en-US" sz="2000" dirty="0"/>
              <a:t>engineering </a:t>
            </a:r>
            <a:r>
              <a:rPr lang="en-US" sz="2000" dirty="0" smtClean="0"/>
              <a:t>studies</a:t>
            </a:r>
          </a:p>
          <a:p>
            <a:pPr marL="742950" lvl="1" indent="-285750">
              <a:buFont typeface="Arial" panose="020B0604020202020204" pitchFamily="34" charset="0"/>
              <a:buChar char="•"/>
            </a:pPr>
            <a:r>
              <a:rPr lang="en-US" sz="2000" dirty="0" smtClean="0"/>
              <a:t> </a:t>
            </a:r>
            <a:r>
              <a:rPr lang="en-US" sz="2000" dirty="0"/>
              <a:t>delineation of </a:t>
            </a:r>
            <a:r>
              <a:rPr lang="en-US" sz="2000" dirty="0" smtClean="0"/>
              <a:t>wetlands</a:t>
            </a:r>
          </a:p>
          <a:p>
            <a:pPr marL="742950" lvl="1" indent="-285750">
              <a:buFont typeface="Arial" panose="020B0604020202020204" pitchFamily="34" charset="0"/>
              <a:buChar char="•"/>
            </a:pPr>
            <a:r>
              <a:rPr lang="en-US" sz="2000" dirty="0" smtClean="0"/>
              <a:t> </a:t>
            </a:r>
            <a:r>
              <a:rPr lang="en-US" sz="2000" dirty="0"/>
              <a:t>topography data and </a:t>
            </a:r>
            <a:r>
              <a:rPr lang="en-US" sz="2000" dirty="0" smtClean="0"/>
              <a:t>maps</a:t>
            </a:r>
          </a:p>
          <a:p>
            <a:pPr marL="742950" lvl="1" indent="-285750">
              <a:buFont typeface="Arial" panose="020B0604020202020204" pitchFamily="34" charset="0"/>
              <a:buChar char="•"/>
            </a:pPr>
            <a:r>
              <a:rPr lang="en-US" sz="2000" dirty="0" smtClean="0"/>
              <a:t> </a:t>
            </a:r>
            <a:r>
              <a:rPr lang="en-US" sz="2000" dirty="0"/>
              <a:t>quoted </a:t>
            </a:r>
            <a:r>
              <a:rPr lang="en-US" sz="2000" dirty="0" smtClean="0"/>
              <a:t>price</a:t>
            </a:r>
            <a:endParaRPr lang="en-US" sz="2000" dirty="0"/>
          </a:p>
        </p:txBody>
      </p:sp>
    </p:spTree>
    <p:extLst>
      <p:ext uri="{BB962C8B-B14F-4D97-AF65-F5344CB8AC3E}">
        <p14:creationId xmlns:p14="http://schemas.microsoft.com/office/powerpoint/2010/main" val="3593858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75762" y="283335"/>
            <a:ext cx="10740981" cy="5324535"/>
          </a:xfrm>
          <a:prstGeom prst="rect">
            <a:avLst/>
          </a:prstGeom>
          <a:noFill/>
        </p:spPr>
        <p:txBody>
          <a:bodyPr wrap="square" rtlCol="0">
            <a:spAutoFit/>
          </a:bodyPr>
          <a:lstStyle/>
          <a:p>
            <a:r>
              <a:rPr lang="en-US" sz="2000" b="1" dirty="0" smtClean="0"/>
              <a:t>Certification</a:t>
            </a:r>
            <a:endParaRPr lang="en-US" sz="2000" b="1" dirty="0" smtClean="0"/>
          </a:p>
          <a:p>
            <a:pPr marL="742950" lvl="1" indent="-285750">
              <a:buFont typeface="Arial" panose="020B0604020202020204" pitchFamily="34" charset="0"/>
              <a:buChar char="•"/>
            </a:pPr>
            <a:r>
              <a:rPr lang="en-US" sz="2000" dirty="0"/>
              <a:t> </a:t>
            </a:r>
            <a:r>
              <a:rPr lang="en-US" sz="2000" dirty="0" smtClean="0"/>
              <a:t>clear </a:t>
            </a:r>
            <a:r>
              <a:rPr lang="en-US" sz="2000" dirty="0"/>
              <a:t>ownership </a:t>
            </a:r>
            <a:r>
              <a:rPr lang="en-US" sz="2000" dirty="0" smtClean="0"/>
              <a:t>title – most of the land already purchased</a:t>
            </a:r>
            <a:endParaRPr lang="en-US" sz="2000" dirty="0" smtClean="0"/>
          </a:p>
          <a:p>
            <a:pPr marL="742950" lvl="1" indent="-285750">
              <a:buFont typeface="Arial" panose="020B0604020202020204" pitchFamily="34" charset="0"/>
              <a:buChar char="•"/>
            </a:pPr>
            <a:r>
              <a:rPr lang="en-US" sz="2000" dirty="0" smtClean="0"/>
              <a:t> </a:t>
            </a:r>
            <a:r>
              <a:rPr lang="en-US" sz="2000" dirty="0"/>
              <a:t>size and configuration of the </a:t>
            </a:r>
            <a:r>
              <a:rPr lang="en-US" sz="2000" dirty="0" smtClean="0"/>
              <a:t>site</a:t>
            </a:r>
          </a:p>
          <a:p>
            <a:pPr marL="742950" lvl="1" indent="-285750">
              <a:buFont typeface="Arial" panose="020B0604020202020204" pitchFamily="34" charset="0"/>
              <a:buChar char="•"/>
            </a:pPr>
            <a:r>
              <a:rPr lang="en-US" sz="2000" dirty="0" smtClean="0"/>
              <a:t> </a:t>
            </a:r>
            <a:r>
              <a:rPr lang="en-US" sz="2000" dirty="0"/>
              <a:t>utility </a:t>
            </a:r>
            <a:r>
              <a:rPr lang="en-US" sz="2000" dirty="0" smtClean="0"/>
              <a:t>availability</a:t>
            </a:r>
          </a:p>
          <a:p>
            <a:pPr marL="1200150" lvl="2" indent="-285750">
              <a:buFont typeface="Arial" panose="020B0604020202020204" pitchFamily="34" charset="0"/>
              <a:buChar char="•"/>
            </a:pPr>
            <a:r>
              <a:rPr lang="en-US" sz="2000" dirty="0">
                <a:solidFill>
                  <a:srgbClr val="666666"/>
                </a:solidFill>
                <a:latin typeface="Open Sans"/>
              </a:rPr>
              <a:t>The foundation is paying for Duke Energy to study how to bring power to the site and which route to use, a process the power company won't fund itself without a client ready to use the </a:t>
            </a:r>
            <a:r>
              <a:rPr lang="en-US" sz="2000" dirty="0" smtClean="0">
                <a:solidFill>
                  <a:srgbClr val="666666"/>
                </a:solidFill>
                <a:latin typeface="Open Sans"/>
              </a:rPr>
              <a:t>site</a:t>
            </a:r>
            <a:endParaRPr lang="en-US" sz="2000" dirty="0" smtClean="0"/>
          </a:p>
          <a:p>
            <a:pPr marL="742950" lvl="1" indent="-285750">
              <a:buFont typeface="Arial" panose="020B0604020202020204" pitchFamily="34" charset="0"/>
              <a:buChar char="•"/>
            </a:pPr>
            <a:r>
              <a:rPr lang="en-US" sz="2000" dirty="0" smtClean="0"/>
              <a:t> </a:t>
            </a:r>
            <a:r>
              <a:rPr lang="en-US" sz="2000" dirty="0"/>
              <a:t>transportation </a:t>
            </a:r>
            <a:r>
              <a:rPr lang="en-US" sz="2000" dirty="0" smtClean="0"/>
              <a:t>availability</a:t>
            </a:r>
          </a:p>
          <a:p>
            <a:pPr marL="1200150" lvl="2" indent="-285750">
              <a:buFont typeface="Arial" panose="020B0604020202020204" pitchFamily="34" charset="0"/>
              <a:buChar char="•"/>
            </a:pPr>
            <a:r>
              <a:rPr lang="en-US" sz="2000" dirty="0"/>
              <a:t> interchange planning — which is typically funded by the state when an end user is already in place — can move ahead because the foundation paying for the </a:t>
            </a:r>
            <a:r>
              <a:rPr lang="en-US" sz="2000" dirty="0" smtClean="0"/>
              <a:t>work - </a:t>
            </a:r>
            <a:r>
              <a:rPr lang="en-US" sz="2000" dirty="0"/>
              <a:t>Zapata-LJB, a preconstruction firm based in Charlotte, to conduct the environmental impact study for the interchange design</a:t>
            </a:r>
            <a:endParaRPr lang="en-US" sz="2000" dirty="0" smtClean="0"/>
          </a:p>
          <a:p>
            <a:pPr marL="742950" lvl="1" indent="-285750">
              <a:buFont typeface="Arial" panose="020B0604020202020204" pitchFamily="34" charset="0"/>
              <a:buChar char="•"/>
            </a:pPr>
            <a:r>
              <a:rPr lang="en-US" sz="2000" dirty="0" smtClean="0"/>
              <a:t> </a:t>
            </a:r>
            <a:r>
              <a:rPr lang="en-US" sz="2000" dirty="0"/>
              <a:t>favorable environmental </a:t>
            </a:r>
            <a:r>
              <a:rPr lang="en-US" sz="2000" dirty="0" smtClean="0"/>
              <a:t>assessment – initial studies done</a:t>
            </a:r>
            <a:endParaRPr lang="en-US" sz="2000" dirty="0" smtClean="0"/>
          </a:p>
          <a:p>
            <a:pPr marL="742950" lvl="1" indent="-285750">
              <a:buFont typeface="Arial" panose="020B0604020202020204" pitchFamily="34" charset="0"/>
              <a:buChar char="•"/>
            </a:pPr>
            <a:r>
              <a:rPr lang="en-US" sz="2000" dirty="0" smtClean="0"/>
              <a:t> </a:t>
            </a:r>
            <a:r>
              <a:rPr lang="en-US" sz="2000" dirty="0"/>
              <a:t>engineering </a:t>
            </a:r>
            <a:r>
              <a:rPr lang="en-US" sz="2000" dirty="0"/>
              <a:t>studies – initial studies done</a:t>
            </a:r>
            <a:endParaRPr lang="en-US" sz="2000" dirty="0" smtClean="0"/>
          </a:p>
          <a:p>
            <a:pPr marL="742950" lvl="1" indent="-285750">
              <a:buFont typeface="Arial" panose="020B0604020202020204" pitchFamily="34" charset="0"/>
              <a:buChar char="•"/>
            </a:pPr>
            <a:r>
              <a:rPr lang="en-US" sz="2000" dirty="0" smtClean="0"/>
              <a:t> </a:t>
            </a:r>
            <a:r>
              <a:rPr lang="en-US" sz="2000" dirty="0"/>
              <a:t>delineation of </a:t>
            </a:r>
            <a:r>
              <a:rPr lang="en-US" sz="2000" dirty="0"/>
              <a:t>wetlands – initial studies done</a:t>
            </a:r>
            <a:endParaRPr lang="en-US" sz="2000" dirty="0" smtClean="0"/>
          </a:p>
          <a:p>
            <a:pPr marL="742950" lvl="1" indent="-285750">
              <a:buFont typeface="Arial" panose="020B0604020202020204" pitchFamily="34" charset="0"/>
              <a:buChar char="•"/>
            </a:pPr>
            <a:r>
              <a:rPr lang="en-US" sz="2000" dirty="0" smtClean="0"/>
              <a:t> </a:t>
            </a:r>
            <a:r>
              <a:rPr lang="en-US" sz="2000" dirty="0"/>
              <a:t>topography data and </a:t>
            </a:r>
            <a:r>
              <a:rPr lang="en-US" sz="2000" dirty="0"/>
              <a:t>maps – initial studies done</a:t>
            </a:r>
            <a:endParaRPr lang="en-US" sz="2000" dirty="0" smtClean="0"/>
          </a:p>
          <a:p>
            <a:pPr marL="742950" lvl="1" indent="-285750">
              <a:buFont typeface="Arial" panose="020B0604020202020204" pitchFamily="34" charset="0"/>
              <a:buChar char="•"/>
            </a:pPr>
            <a:r>
              <a:rPr lang="en-US" sz="2000" dirty="0" smtClean="0"/>
              <a:t> </a:t>
            </a:r>
            <a:r>
              <a:rPr lang="en-US" sz="2000" dirty="0"/>
              <a:t>quoted </a:t>
            </a:r>
            <a:r>
              <a:rPr lang="en-US" sz="2000" dirty="0" smtClean="0"/>
              <a:t>price</a:t>
            </a:r>
            <a:endParaRPr lang="en-US" sz="2000" dirty="0"/>
          </a:p>
        </p:txBody>
      </p:sp>
    </p:spTree>
    <p:extLst>
      <p:ext uri="{BB962C8B-B14F-4D97-AF65-F5344CB8AC3E}">
        <p14:creationId xmlns:p14="http://schemas.microsoft.com/office/powerpoint/2010/main" val="3707361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2124" y="901521"/>
            <a:ext cx="10690403" cy="2123658"/>
          </a:xfrm>
          <a:prstGeom prst="rect">
            <a:avLst/>
          </a:prstGeom>
          <a:noFill/>
        </p:spPr>
        <p:txBody>
          <a:bodyPr wrap="square" rtlCol="0">
            <a:spAutoFit/>
          </a:bodyPr>
          <a:lstStyle/>
          <a:p>
            <a:pPr algn="ctr"/>
            <a:r>
              <a:rPr lang="en-US" sz="2400" b="1" dirty="0" smtClean="0"/>
              <a:t>Carolina Journal April 6, 2016</a:t>
            </a:r>
          </a:p>
          <a:p>
            <a:pPr marL="285750" indent="-285750">
              <a:buFont typeface="Arial" panose="020B0604020202020204" pitchFamily="34" charset="0"/>
              <a:buChar char="•"/>
            </a:pPr>
            <a:r>
              <a:rPr lang="en-US" dirty="0"/>
              <a:t> The 1,400-acre Greensboro-Randolph </a:t>
            </a:r>
            <a:r>
              <a:rPr lang="en-US" dirty="0" err="1"/>
              <a:t>Megasite</a:t>
            </a:r>
            <a:r>
              <a:rPr lang="en-US" dirty="0"/>
              <a:t> appears to be several years away </a:t>
            </a:r>
            <a:r>
              <a:rPr lang="en-US" dirty="0" smtClean="0"/>
              <a:t>from being </a:t>
            </a:r>
            <a:r>
              <a:rPr lang="en-US" dirty="0"/>
              <a:t>a suitable location for the automotive plant or other large manufacturing facility it was </a:t>
            </a:r>
            <a:r>
              <a:rPr lang="en-US" dirty="0" smtClean="0"/>
              <a:t>designed </a:t>
            </a:r>
            <a:r>
              <a:rPr lang="en-US" dirty="0"/>
              <a:t>to </a:t>
            </a:r>
            <a:r>
              <a:rPr lang="en-US" dirty="0" smtClean="0"/>
              <a:t>attract</a:t>
            </a:r>
          </a:p>
          <a:p>
            <a:pPr marL="285750" indent="-285750">
              <a:buFont typeface="Arial" panose="020B0604020202020204" pitchFamily="34" charset="0"/>
              <a:buChar char="•"/>
            </a:pPr>
            <a:r>
              <a:rPr lang="en-US" dirty="0"/>
              <a:t>Duke Energy has not begun a study determining how to provide power to the </a:t>
            </a:r>
            <a:r>
              <a:rPr lang="en-US" dirty="0" smtClean="0"/>
              <a:t>site</a:t>
            </a:r>
          </a:p>
          <a:p>
            <a:pPr marL="285750" indent="-285750">
              <a:buFont typeface="Arial" panose="020B0604020202020204" pitchFamily="34" charset="0"/>
              <a:buChar char="•"/>
            </a:pPr>
            <a:r>
              <a:rPr lang="en-US" dirty="0">
                <a:solidFill>
                  <a:srgbClr val="FF0000"/>
                </a:solidFill>
              </a:rPr>
              <a:t>North Carolina Railroad Company does not have enough money to buy land needed for the </a:t>
            </a:r>
            <a:r>
              <a:rPr lang="en-US" dirty="0" smtClean="0">
                <a:solidFill>
                  <a:srgbClr val="FF0000"/>
                </a:solidFill>
              </a:rPr>
              <a:t>location</a:t>
            </a:r>
          </a:p>
          <a:p>
            <a:pPr marL="285750" indent="-285750">
              <a:buFont typeface="Arial" panose="020B0604020202020204" pitchFamily="34" charset="0"/>
              <a:buChar char="•"/>
            </a:pPr>
            <a:r>
              <a:rPr lang="en-US" dirty="0"/>
              <a:t>two newly elected members of the Randolph County Board of Commissioners are skeptical of the endeavor</a:t>
            </a:r>
          </a:p>
          <a:p>
            <a:endParaRPr lang="en-US" dirty="0"/>
          </a:p>
        </p:txBody>
      </p:sp>
    </p:spTree>
    <p:extLst>
      <p:ext uri="{BB962C8B-B14F-4D97-AF65-F5344CB8AC3E}">
        <p14:creationId xmlns:p14="http://schemas.microsoft.com/office/powerpoint/2010/main" val="913030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1787</TotalTime>
  <Words>1398</Words>
  <Application>Microsoft Office PowerPoint</Application>
  <PresentationFormat>Widescreen</PresentationFormat>
  <Paragraphs>188</Paragraphs>
  <Slides>18</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Acta</vt:lpstr>
      <vt:lpstr>Arial</vt:lpstr>
      <vt:lpstr>Calibri</vt:lpstr>
      <vt:lpstr>Calibri Light</vt:lpstr>
      <vt:lpstr>Graphik Web</vt:lpstr>
      <vt:lpstr>Open Sans</vt:lpstr>
      <vt:lpstr>Wingdings</vt:lpstr>
      <vt:lpstr>Office Theme</vt:lpstr>
      <vt:lpstr>Location</vt:lpstr>
      <vt:lpstr>PowerPoint Presentation</vt:lpstr>
      <vt:lpstr>PowerPoint Presentation</vt:lpstr>
      <vt:lpstr>PowerPoint Presentation</vt:lpstr>
      <vt:lpstr>PowerPoint Presentation</vt:lpstr>
      <vt:lpstr>PowerPoint Presentation</vt:lpstr>
      <vt:lpstr>McCallum Sweeney Consulting criteria, specializes in certifying megasites G-R will use KPMG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Economic impact</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Scanlan</dc:creator>
  <cp:lastModifiedBy>Ruth Scanlan</cp:lastModifiedBy>
  <cp:revision>59</cp:revision>
  <cp:lastPrinted>2016-04-26T12:08:56Z</cp:lastPrinted>
  <dcterms:created xsi:type="dcterms:W3CDTF">2016-04-08T23:26:03Z</dcterms:created>
  <dcterms:modified xsi:type="dcterms:W3CDTF">2016-05-02T12:42:01Z</dcterms:modified>
</cp:coreProperties>
</file>